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7" r:id="rId2"/>
    <p:sldId id="280" r:id="rId3"/>
    <p:sldId id="275" r:id="rId4"/>
    <p:sldId id="284" r:id="rId5"/>
    <p:sldId id="282" r:id="rId6"/>
    <p:sldId id="283" r:id="rId7"/>
  </p:sldIdLst>
  <p:sldSz cx="15544800" cy="10058400"/>
  <p:notesSz cx="9144000" cy="6858000"/>
  <p:custDataLst>
    <p:tags r:id="rId10"/>
  </p:custDataLst>
  <p:defaultTextStyle>
    <a:defPPr>
      <a:defRPr lang="en-US"/>
    </a:defPPr>
    <a:lvl1pPr marL="0" algn="l" defTabSz="3814328" rtl="0" eaLnBrk="1" latinLnBrk="0" hangingPunct="1">
      <a:defRPr sz="7500" kern="1200">
        <a:solidFill>
          <a:schemeClr val="tx1"/>
        </a:solidFill>
        <a:latin typeface="+mn-lt"/>
        <a:ea typeface="+mn-ea"/>
        <a:cs typeface="+mn-cs"/>
      </a:defRPr>
    </a:lvl1pPr>
    <a:lvl2pPr marL="1907164" algn="l" defTabSz="3814328" rtl="0" eaLnBrk="1" latinLnBrk="0" hangingPunct="1">
      <a:defRPr sz="7500" kern="1200">
        <a:solidFill>
          <a:schemeClr val="tx1"/>
        </a:solidFill>
        <a:latin typeface="+mn-lt"/>
        <a:ea typeface="+mn-ea"/>
        <a:cs typeface="+mn-cs"/>
      </a:defRPr>
    </a:lvl2pPr>
    <a:lvl3pPr marL="3814328" algn="l" defTabSz="3814328" rtl="0" eaLnBrk="1" latinLnBrk="0" hangingPunct="1">
      <a:defRPr sz="7500" kern="1200">
        <a:solidFill>
          <a:schemeClr val="tx1"/>
        </a:solidFill>
        <a:latin typeface="+mn-lt"/>
        <a:ea typeface="+mn-ea"/>
        <a:cs typeface="+mn-cs"/>
      </a:defRPr>
    </a:lvl3pPr>
    <a:lvl4pPr marL="5721492" algn="l" defTabSz="3814328" rtl="0" eaLnBrk="1" latinLnBrk="0" hangingPunct="1">
      <a:defRPr sz="7500" kern="1200">
        <a:solidFill>
          <a:schemeClr val="tx1"/>
        </a:solidFill>
        <a:latin typeface="+mn-lt"/>
        <a:ea typeface="+mn-ea"/>
        <a:cs typeface="+mn-cs"/>
      </a:defRPr>
    </a:lvl4pPr>
    <a:lvl5pPr marL="7628656" algn="l" defTabSz="3814328" rtl="0" eaLnBrk="1" latinLnBrk="0" hangingPunct="1">
      <a:defRPr sz="7500" kern="1200">
        <a:solidFill>
          <a:schemeClr val="tx1"/>
        </a:solidFill>
        <a:latin typeface="+mn-lt"/>
        <a:ea typeface="+mn-ea"/>
        <a:cs typeface="+mn-cs"/>
      </a:defRPr>
    </a:lvl5pPr>
    <a:lvl6pPr marL="9535820" algn="l" defTabSz="3814328" rtl="0" eaLnBrk="1" latinLnBrk="0" hangingPunct="1">
      <a:defRPr sz="7500" kern="1200">
        <a:solidFill>
          <a:schemeClr val="tx1"/>
        </a:solidFill>
        <a:latin typeface="+mn-lt"/>
        <a:ea typeface="+mn-ea"/>
        <a:cs typeface="+mn-cs"/>
      </a:defRPr>
    </a:lvl6pPr>
    <a:lvl7pPr marL="11442984" algn="l" defTabSz="3814328" rtl="0" eaLnBrk="1" latinLnBrk="0" hangingPunct="1">
      <a:defRPr sz="7500" kern="1200">
        <a:solidFill>
          <a:schemeClr val="tx1"/>
        </a:solidFill>
        <a:latin typeface="+mn-lt"/>
        <a:ea typeface="+mn-ea"/>
        <a:cs typeface="+mn-cs"/>
      </a:defRPr>
    </a:lvl7pPr>
    <a:lvl8pPr marL="13350149" algn="l" defTabSz="3814328" rtl="0" eaLnBrk="1" latinLnBrk="0" hangingPunct="1">
      <a:defRPr sz="7500" kern="1200">
        <a:solidFill>
          <a:schemeClr val="tx1"/>
        </a:solidFill>
        <a:latin typeface="+mn-lt"/>
        <a:ea typeface="+mn-ea"/>
        <a:cs typeface="+mn-cs"/>
      </a:defRPr>
    </a:lvl8pPr>
    <a:lvl9pPr marL="15257313" algn="l" defTabSz="3814328" rtl="0" eaLnBrk="1" latinLnBrk="0" hangingPunct="1">
      <a:defRPr sz="7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6600"/>
    <a:srgbClr val="663300"/>
    <a:srgbClr val="003300"/>
    <a:srgbClr val="FF0066"/>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0" autoAdjust="0"/>
    <p:restoredTop sz="94630" autoAdjust="0"/>
  </p:normalViewPr>
  <p:slideViewPr>
    <p:cSldViewPr>
      <p:cViewPr varScale="1">
        <p:scale>
          <a:sx n="59" d="100"/>
          <a:sy n="59" d="100"/>
        </p:scale>
        <p:origin x="-678" y="-96"/>
      </p:cViewPr>
      <p:guideLst>
        <p:guide orient="horz" pos="3168"/>
        <p:guide pos="4896"/>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9CA3C8C3-7489-426A-BA7C-7EDFB3220A78}" type="datetimeFigureOut">
              <a:rPr lang="en-US" smtClean="0"/>
              <a:pPr/>
              <a:t>11/25/2014</a:t>
            </a:fld>
            <a:endParaRPr lang="en-US" dirty="0"/>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A107ABE5-EAD3-41D3-B50F-8C19D97CE944}" type="slidenum">
              <a:rPr lang="en-US" smtClean="0"/>
              <a:pPr/>
              <a:t>‹#›</a:t>
            </a:fld>
            <a:endParaRPr lang="en-US" dirty="0"/>
          </a:p>
        </p:txBody>
      </p:sp>
    </p:spTree>
    <p:extLst>
      <p:ext uri="{BB962C8B-B14F-4D97-AF65-F5344CB8AC3E}">
        <p14:creationId xmlns:p14="http://schemas.microsoft.com/office/powerpoint/2010/main" val="38409355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93029694-529E-46BB-AD56-50C0B3D19889}" type="datetimeFigureOut">
              <a:rPr lang="en-US" smtClean="0"/>
              <a:pPr/>
              <a:t>11/25/2014</a:t>
            </a:fld>
            <a:endParaRPr lang="en-US" dirty="0"/>
          </a:p>
        </p:txBody>
      </p:sp>
      <p:sp>
        <p:nvSpPr>
          <p:cNvPr id="4" name="Slide Image Placeholder 3"/>
          <p:cNvSpPr>
            <a:spLocks noGrp="1" noRot="1" noChangeAspect="1"/>
          </p:cNvSpPr>
          <p:nvPr>
            <p:ph type="sldImg" idx="2"/>
          </p:nvPr>
        </p:nvSpPr>
        <p:spPr>
          <a:xfrm>
            <a:off x="2584450" y="514350"/>
            <a:ext cx="3975100" cy="25717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AF7C1136-8871-407B-8536-5E6374CE929A}" type="slidenum">
              <a:rPr lang="en-US" smtClean="0"/>
              <a:pPr/>
              <a:t>‹#›</a:t>
            </a:fld>
            <a:endParaRPr lang="en-US" dirty="0"/>
          </a:p>
        </p:txBody>
      </p:sp>
    </p:spTree>
    <p:extLst>
      <p:ext uri="{BB962C8B-B14F-4D97-AF65-F5344CB8AC3E}">
        <p14:creationId xmlns:p14="http://schemas.microsoft.com/office/powerpoint/2010/main" val="17091318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Descriptions that often include what students will learn in various degree programs at The University Akron are presently housed in a variety of locations. Those include undergraduate and graduate bulletins, curricular guides, program review documents and department websites. It is HLC’s contention that these descriptions should be more formal and public. Specifically faculty must state what students should know and be able to do in terms students and others can comprehend. Faculty must measure student learning by collecting and analyzing their work. Lastly, the University should use the results of those analyses to make changes as needed. </a:t>
            </a:r>
            <a:endParaRPr lang="en-US" dirty="0"/>
          </a:p>
        </p:txBody>
      </p:sp>
      <p:sp>
        <p:nvSpPr>
          <p:cNvPr id="4" name="Slide Number Placeholder 3"/>
          <p:cNvSpPr>
            <a:spLocks noGrp="1"/>
          </p:cNvSpPr>
          <p:nvPr>
            <p:ph type="sldNum" sz="quarter" idx="10"/>
          </p:nvPr>
        </p:nvSpPr>
        <p:spPr/>
        <p:txBody>
          <a:bodyPr/>
          <a:lstStyle/>
          <a:p>
            <a:fld id="{7C44A298-27E9-45EA-9808-050F21978EA2}" type="slidenum">
              <a:rPr lang="en-US" smtClean="0"/>
              <a:pPr/>
              <a:t>2</a:t>
            </a:fld>
            <a:endParaRPr lang="en-US" dirty="0"/>
          </a:p>
        </p:txBody>
      </p:sp>
    </p:spTree>
    <p:extLst>
      <p:ext uri="{BB962C8B-B14F-4D97-AF65-F5344CB8AC3E}">
        <p14:creationId xmlns:p14="http://schemas.microsoft.com/office/powerpoint/2010/main" val="2952971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44A298-27E9-45EA-9808-050F21978EA2}" type="slidenum">
              <a:rPr lang="en-US" smtClean="0"/>
              <a:pPr/>
              <a:t>4</a:t>
            </a:fld>
            <a:endParaRPr lang="en-US" dirty="0"/>
          </a:p>
        </p:txBody>
      </p:sp>
    </p:spTree>
    <p:extLst>
      <p:ext uri="{BB962C8B-B14F-4D97-AF65-F5344CB8AC3E}">
        <p14:creationId xmlns:p14="http://schemas.microsoft.com/office/powerpoint/2010/main" val="39485551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44A298-27E9-45EA-9808-050F21978EA2}" type="slidenum">
              <a:rPr lang="en-US" smtClean="0"/>
              <a:pPr/>
              <a:t>5</a:t>
            </a:fld>
            <a:endParaRPr lang="en-US" dirty="0"/>
          </a:p>
        </p:txBody>
      </p:sp>
    </p:spTree>
    <p:extLst>
      <p:ext uri="{BB962C8B-B14F-4D97-AF65-F5344CB8AC3E}">
        <p14:creationId xmlns:p14="http://schemas.microsoft.com/office/powerpoint/2010/main" val="775887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44A298-27E9-45EA-9808-050F21978EA2}" type="slidenum">
              <a:rPr lang="en-US" smtClean="0"/>
              <a:pPr/>
              <a:t>6</a:t>
            </a:fld>
            <a:endParaRPr lang="en-US" dirty="0"/>
          </a:p>
        </p:txBody>
      </p:sp>
    </p:spTree>
    <p:extLst>
      <p:ext uri="{BB962C8B-B14F-4D97-AF65-F5344CB8AC3E}">
        <p14:creationId xmlns:p14="http://schemas.microsoft.com/office/powerpoint/2010/main" val="39485551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65860" y="3124624"/>
            <a:ext cx="13213080" cy="2156037"/>
          </a:xfrm>
        </p:spPr>
        <p:txBody>
          <a:bodyPr/>
          <a:lstStyle/>
          <a:p>
            <a:r>
              <a:rPr lang="en-US" smtClean="0"/>
              <a:t>Click to edit Master title style</a:t>
            </a:r>
            <a:endParaRPr lang="en-US"/>
          </a:p>
        </p:txBody>
      </p:sp>
      <p:sp>
        <p:nvSpPr>
          <p:cNvPr id="3" name="Subtitle 2"/>
          <p:cNvSpPr>
            <a:spLocks noGrp="1"/>
          </p:cNvSpPr>
          <p:nvPr>
            <p:ph type="subTitle" idx="1"/>
          </p:nvPr>
        </p:nvSpPr>
        <p:spPr>
          <a:xfrm>
            <a:off x="2331720" y="5699760"/>
            <a:ext cx="10881360" cy="2570480"/>
          </a:xfrm>
        </p:spPr>
        <p:txBody>
          <a:bodyPr/>
          <a:lstStyle>
            <a:lvl1pPr marL="0" indent="0" algn="ctr">
              <a:buNone/>
              <a:defRPr>
                <a:solidFill>
                  <a:schemeClr val="tx1">
                    <a:tint val="75000"/>
                  </a:schemeClr>
                </a:solidFill>
              </a:defRPr>
            </a:lvl1pPr>
            <a:lvl2pPr marL="1907164" indent="0" algn="ctr">
              <a:buNone/>
              <a:defRPr>
                <a:solidFill>
                  <a:schemeClr val="tx1">
                    <a:tint val="75000"/>
                  </a:schemeClr>
                </a:solidFill>
              </a:defRPr>
            </a:lvl2pPr>
            <a:lvl3pPr marL="3814328" indent="0" algn="ctr">
              <a:buNone/>
              <a:defRPr>
                <a:solidFill>
                  <a:schemeClr val="tx1">
                    <a:tint val="75000"/>
                  </a:schemeClr>
                </a:solidFill>
              </a:defRPr>
            </a:lvl3pPr>
            <a:lvl4pPr marL="5721492" indent="0" algn="ctr">
              <a:buNone/>
              <a:defRPr>
                <a:solidFill>
                  <a:schemeClr val="tx1">
                    <a:tint val="75000"/>
                  </a:schemeClr>
                </a:solidFill>
              </a:defRPr>
            </a:lvl4pPr>
            <a:lvl5pPr marL="7628656" indent="0" algn="ctr">
              <a:buNone/>
              <a:defRPr>
                <a:solidFill>
                  <a:schemeClr val="tx1">
                    <a:tint val="75000"/>
                  </a:schemeClr>
                </a:solidFill>
              </a:defRPr>
            </a:lvl5pPr>
            <a:lvl6pPr marL="9535820" indent="0" algn="ctr">
              <a:buNone/>
              <a:defRPr>
                <a:solidFill>
                  <a:schemeClr val="tx1">
                    <a:tint val="75000"/>
                  </a:schemeClr>
                </a:solidFill>
              </a:defRPr>
            </a:lvl6pPr>
            <a:lvl7pPr marL="11442984" indent="0" algn="ctr">
              <a:buNone/>
              <a:defRPr>
                <a:solidFill>
                  <a:schemeClr val="tx1">
                    <a:tint val="75000"/>
                  </a:schemeClr>
                </a:solidFill>
              </a:defRPr>
            </a:lvl7pPr>
            <a:lvl8pPr marL="13350149" indent="0" algn="ctr">
              <a:buNone/>
              <a:defRPr>
                <a:solidFill>
                  <a:schemeClr val="tx1">
                    <a:tint val="75000"/>
                  </a:schemeClr>
                </a:solidFill>
              </a:defRPr>
            </a:lvl8pPr>
            <a:lvl9pPr marL="15257313"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58305C-0315-4E20-95D7-C72485F546A3}" type="datetimeFigureOut">
              <a:rPr lang="en-US" smtClean="0"/>
              <a:pPr/>
              <a:t>11/25/2014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C5417A-CB87-4FF1-85C8-7C1BB9F495F3}"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58305C-0315-4E20-95D7-C72485F546A3}" type="datetimeFigureOut">
              <a:rPr lang="en-US" smtClean="0"/>
              <a:pPr/>
              <a:t>11/25/2014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C5417A-CB87-4FF1-85C8-7C1BB9F495F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269980" y="402803"/>
            <a:ext cx="3497580" cy="85822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77240" y="402803"/>
            <a:ext cx="10233660" cy="85822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58305C-0315-4E20-95D7-C72485F546A3}" type="datetimeFigureOut">
              <a:rPr lang="en-US" smtClean="0"/>
              <a:pPr/>
              <a:t>11/25/2014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C5417A-CB87-4FF1-85C8-7C1BB9F495F3}"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58305C-0315-4E20-95D7-C72485F546A3}" type="datetimeFigureOut">
              <a:rPr lang="en-US" smtClean="0"/>
              <a:pPr/>
              <a:t>11/25/2014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C5417A-CB87-4FF1-85C8-7C1BB9F495F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7932" y="6463454"/>
            <a:ext cx="13213080" cy="1997710"/>
          </a:xfrm>
        </p:spPr>
        <p:txBody>
          <a:bodyPr anchor="t"/>
          <a:lstStyle>
            <a:lvl1pPr algn="l">
              <a:defRPr sz="16700" b="1" cap="all"/>
            </a:lvl1pPr>
          </a:lstStyle>
          <a:p>
            <a:r>
              <a:rPr lang="en-US" smtClean="0"/>
              <a:t>Click to edit Master title style</a:t>
            </a:r>
            <a:endParaRPr lang="en-US"/>
          </a:p>
        </p:txBody>
      </p:sp>
      <p:sp>
        <p:nvSpPr>
          <p:cNvPr id="3" name="Text Placeholder 2"/>
          <p:cNvSpPr>
            <a:spLocks noGrp="1"/>
          </p:cNvSpPr>
          <p:nvPr>
            <p:ph type="body" idx="1"/>
          </p:nvPr>
        </p:nvSpPr>
        <p:spPr>
          <a:xfrm>
            <a:off x="1227932" y="4263180"/>
            <a:ext cx="13213080" cy="2200274"/>
          </a:xfrm>
        </p:spPr>
        <p:txBody>
          <a:bodyPr anchor="b"/>
          <a:lstStyle>
            <a:lvl1pPr marL="0" indent="0">
              <a:buNone/>
              <a:defRPr sz="8300">
                <a:solidFill>
                  <a:schemeClr val="tx1">
                    <a:tint val="75000"/>
                  </a:schemeClr>
                </a:solidFill>
              </a:defRPr>
            </a:lvl1pPr>
            <a:lvl2pPr marL="1907164" indent="0">
              <a:buNone/>
              <a:defRPr sz="7500">
                <a:solidFill>
                  <a:schemeClr val="tx1">
                    <a:tint val="75000"/>
                  </a:schemeClr>
                </a:solidFill>
              </a:defRPr>
            </a:lvl2pPr>
            <a:lvl3pPr marL="3814328" indent="0">
              <a:buNone/>
              <a:defRPr sz="6700">
                <a:solidFill>
                  <a:schemeClr val="tx1">
                    <a:tint val="75000"/>
                  </a:schemeClr>
                </a:solidFill>
              </a:defRPr>
            </a:lvl3pPr>
            <a:lvl4pPr marL="5721492" indent="0">
              <a:buNone/>
              <a:defRPr sz="5800">
                <a:solidFill>
                  <a:schemeClr val="tx1">
                    <a:tint val="75000"/>
                  </a:schemeClr>
                </a:solidFill>
              </a:defRPr>
            </a:lvl4pPr>
            <a:lvl5pPr marL="7628656" indent="0">
              <a:buNone/>
              <a:defRPr sz="5800">
                <a:solidFill>
                  <a:schemeClr val="tx1">
                    <a:tint val="75000"/>
                  </a:schemeClr>
                </a:solidFill>
              </a:defRPr>
            </a:lvl5pPr>
            <a:lvl6pPr marL="9535820" indent="0">
              <a:buNone/>
              <a:defRPr sz="5800">
                <a:solidFill>
                  <a:schemeClr val="tx1">
                    <a:tint val="75000"/>
                  </a:schemeClr>
                </a:solidFill>
              </a:defRPr>
            </a:lvl6pPr>
            <a:lvl7pPr marL="11442984" indent="0">
              <a:buNone/>
              <a:defRPr sz="5800">
                <a:solidFill>
                  <a:schemeClr val="tx1">
                    <a:tint val="75000"/>
                  </a:schemeClr>
                </a:solidFill>
              </a:defRPr>
            </a:lvl7pPr>
            <a:lvl8pPr marL="13350149" indent="0">
              <a:buNone/>
              <a:defRPr sz="5800">
                <a:solidFill>
                  <a:schemeClr val="tx1">
                    <a:tint val="75000"/>
                  </a:schemeClr>
                </a:solidFill>
              </a:defRPr>
            </a:lvl8pPr>
            <a:lvl9pPr marL="15257313" indent="0">
              <a:buNone/>
              <a:defRPr sz="58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58305C-0315-4E20-95D7-C72485F546A3}" type="datetimeFigureOut">
              <a:rPr lang="en-US" smtClean="0"/>
              <a:pPr/>
              <a:t>11/25/2014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8C5417A-CB87-4FF1-85C8-7C1BB9F495F3}"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77240" y="2346961"/>
            <a:ext cx="6865620" cy="6638079"/>
          </a:xfrm>
        </p:spPr>
        <p:txBody>
          <a:bodyPr/>
          <a:lstStyle>
            <a:lvl1pPr>
              <a:defRPr sz="11700"/>
            </a:lvl1pPr>
            <a:lvl2pPr>
              <a:defRPr sz="10000"/>
            </a:lvl2pPr>
            <a:lvl3pPr>
              <a:defRPr sz="8300"/>
            </a:lvl3pPr>
            <a:lvl4pPr>
              <a:defRPr sz="7500"/>
            </a:lvl4pPr>
            <a:lvl5pPr>
              <a:defRPr sz="7500"/>
            </a:lvl5pPr>
            <a:lvl6pPr>
              <a:defRPr sz="7500"/>
            </a:lvl6pPr>
            <a:lvl7pPr>
              <a:defRPr sz="7500"/>
            </a:lvl7pPr>
            <a:lvl8pPr>
              <a:defRPr sz="7500"/>
            </a:lvl8pPr>
            <a:lvl9pPr>
              <a:defRPr sz="7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7901940" y="2346961"/>
            <a:ext cx="6865620" cy="6638079"/>
          </a:xfrm>
        </p:spPr>
        <p:txBody>
          <a:bodyPr/>
          <a:lstStyle>
            <a:lvl1pPr>
              <a:defRPr sz="11700"/>
            </a:lvl1pPr>
            <a:lvl2pPr>
              <a:defRPr sz="10000"/>
            </a:lvl2pPr>
            <a:lvl3pPr>
              <a:defRPr sz="8300"/>
            </a:lvl3pPr>
            <a:lvl4pPr>
              <a:defRPr sz="7500"/>
            </a:lvl4pPr>
            <a:lvl5pPr>
              <a:defRPr sz="7500"/>
            </a:lvl5pPr>
            <a:lvl6pPr>
              <a:defRPr sz="7500"/>
            </a:lvl6pPr>
            <a:lvl7pPr>
              <a:defRPr sz="7500"/>
            </a:lvl7pPr>
            <a:lvl8pPr>
              <a:defRPr sz="7500"/>
            </a:lvl8pPr>
            <a:lvl9pPr>
              <a:defRPr sz="7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958305C-0315-4E20-95D7-C72485F546A3}" type="datetimeFigureOut">
              <a:rPr lang="en-US" smtClean="0"/>
              <a:pPr/>
              <a:t>11/25/2014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C5417A-CB87-4FF1-85C8-7C1BB9F495F3}"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777240" y="2251499"/>
            <a:ext cx="6868320" cy="938318"/>
          </a:xfrm>
        </p:spPr>
        <p:txBody>
          <a:bodyPr anchor="b"/>
          <a:lstStyle>
            <a:lvl1pPr marL="0" indent="0">
              <a:buNone/>
              <a:defRPr sz="10000" b="1"/>
            </a:lvl1pPr>
            <a:lvl2pPr marL="1907164" indent="0">
              <a:buNone/>
              <a:defRPr sz="8300" b="1"/>
            </a:lvl2pPr>
            <a:lvl3pPr marL="3814328" indent="0">
              <a:buNone/>
              <a:defRPr sz="7500" b="1"/>
            </a:lvl3pPr>
            <a:lvl4pPr marL="5721492" indent="0">
              <a:buNone/>
              <a:defRPr sz="6700" b="1"/>
            </a:lvl4pPr>
            <a:lvl5pPr marL="7628656" indent="0">
              <a:buNone/>
              <a:defRPr sz="6700" b="1"/>
            </a:lvl5pPr>
            <a:lvl6pPr marL="9535820" indent="0">
              <a:buNone/>
              <a:defRPr sz="6700" b="1"/>
            </a:lvl6pPr>
            <a:lvl7pPr marL="11442984" indent="0">
              <a:buNone/>
              <a:defRPr sz="6700" b="1"/>
            </a:lvl7pPr>
            <a:lvl8pPr marL="13350149" indent="0">
              <a:buNone/>
              <a:defRPr sz="6700" b="1"/>
            </a:lvl8pPr>
            <a:lvl9pPr marL="15257313" indent="0">
              <a:buNone/>
              <a:defRPr sz="6700" b="1"/>
            </a:lvl9pPr>
          </a:lstStyle>
          <a:p>
            <a:pPr lvl="0"/>
            <a:r>
              <a:rPr lang="en-US" smtClean="0"/>
              <a:t>Click to edit Master text styles</a:t>
            </a:r>
          </a:p>
        </p:txBody>
      </p:sp>
      <p:sp>
        <p:nvSpPr>
          <p:cNvPr id="4" name="Content Placeholder 3"/>
          <p:cNvSpPr>
            <a:spLocks noGrp="1"/>
          </p:cNvSpPr>
          <p:nvPr>
            <p:ph sz="half" idx="2"/>
          </p:nvPr>
        </p:nvSpPr>
        <p:spPr>
          <a:xfrm>
            <a:off x="777240" y="3189817"/>
            <a:ext cx="6868320" cy="5795222"/>
          </a:xfrm>
        </p:spPr>
        <p:txBody>
          <a:bodyPr/>
          <a:lstStyle>
            <a:lvl1pPr>
              <a:defRPr sz="10000"/>
            </a:lvl1pPr>
            <a:lvl2pPr>
              <a:defRPr sz="8300"/>
            </a:lvl2pPr>
            <a:lvl3pPr>
              <a:defRPr sz="7500"/>
            </a:lvl3pPr>
            <a:lvl4pPr>
              <a:defRPr sz="6700"/>
            </a:lvl4pPr>
            <a:lvl5pPr>
              <a:defRPr sz="6700"/>
            </a:lvl5pPr>
            <a:lvl6pPr>
              <a:defRPr sz="6700"/>
            </a:lvl6pPr>
            <a:lvl7pPr>
              <a:defRPr sz="6700"/>
            </a:lvl7pPr>
            <a:lvl8pPr>
              <a:defRPr sz="6700"/>
            </a:lvl8pPr>
            <a:lvl9pPr>
              <a:defRPr sz="6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7896543" y="2251499"/>
            <a:ext cx="6871018" cy="938318"/>
          </a:xfrm>
        </p:spPr>
        <p:txBody>
          <a:bodyPr anchor="b"/>
          <a:lstStyle>
            <a:lvl1pPr marL="0" indent="0">
              <a:buNone/>
              <a:defRPr sz="10000" b="1"/>
            </a:lvl1pPr>
            <a:lvl2pPr marL="1907164" indent="0">
              <a:buNone/>
              <a:defRPr sz="8300" b="1"/>
            </a:lvl2pPr>
            <a:lvl3pPr marL="3814328" indent="0">
              <a:buNone/>
              <a:defRPr sz="7500" b="1"/>
            </a:lvl3pPr>
            <a:lvl4pPr marL="5721492" indent="0">
              <a:buNone/>
              <a:defRPr sz="6700" b="1"/>
            </a:lvl4pPr>
            <a:lvl5pPr marL="7628656" indent="0">
              <a:buNone/>
              <a:defRPr sz="6700" b="1"/>
            </a:lvl5pPr>
            <a:lvl6pPr marL="9535820" indent="0">
              <a:buNone/>
              <a:defRPr sz="6700" b="1"/>
            </a:lvl6pPr>
            <a:lvl7pPr marL="11442984" indent="0">
              <a:buNone/>
              <a:defRPr sz="6700" b="1"/>
            </a:lvl7pPr>
            <a:lvl8pPr marL="13350149" indent="0">
              <a:buNone/>
              <a:defRPr sz="6700" b="1"/>
            </a:lvl8pPr>
            <a:lvl9pPr marL="15257313" indent="0">
              <a:buNone/>
              <a:defRPr sz="6700" b="1"/>
            </a:lvl9pPr>
          </a:lstStyle>
          <a:p>
            <a:pPr lvl="0"/>
            <a:r>
              <a:rPr lang="en-US" smtClean="0"/>
              <a:t>Click to edit Master text styles</a:t>
            </a:r>
          </a:p>
        </p:txBody>
      </p:sp>
      <p:sp>
        <p:nvSpPr>
          <p:cNvPr id="6" name="Content Placeholder 5"/>
          <p:cNvSpPr>
            <a:spLocks noGrp="1"/>
          </p:cNvSpPr>
          <p:nvPr>
            <p:ph sz="quarter" idx="4"/>
          </p:nvPr>
        </p:nvSpPr>
        <p:spPr>
          <a:xfrm>
            <a:off x="7896543" y="3189817"/>
            <a:ext cx="6871018" cy="5795222"/>
          </a:xfrm>
        </p:spPr>
        <p:txBody>
          <a:bodyPr/>
          <a:lstStyle>
            <a:lvl1pPr>
              <a:defRPr sz="10000"/>
            </a:lvl1pPr>
            <a:lvl2pPr>
              <a:defRPr sz="8300"/>
            </a:lvl2pPr>
            <a:lvl3pPr>
              <a:defRPr sz="7500"/>
            </a:lvl3pPr>
            <a:lvl4pPr>
              <a:defRPr sz="6700"/>
            </a:lvl4pPr>
            <a:lvl5pPr>
              <a:defRPr sz="6700"/>
            </a:lvl5pPr>
            <a:lvl6pPr>
              <a:defRPr sz="6700"/>
            </a:lvl6pPr>
            <a:lvl7pPr>
              <a:defRPr sz="6700"/>
            </a:lvl7pPr>
            <a:lvl8pPr>
              <a:defRPr sz="6700"/>
            </a:lvl8pPr>
            <a:lvl9pPr>
              <a:defRPr sz="6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958305C-0315-4E20-95D7-C72485F546A3}" type="datetimeFigureOut">
              <a:rPr lang="en-US" smtClean="0"/>
              <a:pPr/>
              <a:t>11/25/2014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8C5417A-CB87-4FF1-85C8-7C1BB9F495F3}"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958305C-0315-4E20-95D7-C72485F546A3}" type="datetimeFigureOut">
              <a:rPr lang="en-US" smtClean="0"/>
              <a:pPr/>
              <a:t>11/25/2014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8C5417A-CB87-4FF1-85C8-7C1BB9F495F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58305C-0315-4E20-95D7-C72485F546A3}" type="datetimeFigureOut">
              <a:rPr lang="en-US" smtClean="0"/>
              <a:pPr/>
              <a:t>11/25/2014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8C5417A-CB87-4FF1-85C8-7C1BB9F495F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7241" y="400473"/>
            <a:ext cx="5114132" cy="1704340"/>
          </a:xfrm>
        </p:spPr>
        <p:txBody>
          <a:bodyPr anchor="b"/>
          <a:lstStyle>
            <a:lvl1pPr algn="l">
              <a:defRPr sz="8300" b="1"/>
            </a:lvl1pPr>
          </a:lstStyle>
          <a:p>
            <a:r>
              <a:rPr lang="en-US" smtClean="0"/>
              <a:t>Click to edit Master title style</a:t>
            </a:r>
            <a:endParaRPr lang="en-US"/>
          </a:p>
        </p:txBody>
      </p:sp>
      <p:sp>
        <p:nvSpPr>
          <p:cNvPr id="3" name="Content Placeholder 2"/>
          <p:cNvSpPr>
            <a:spLocks noGrp="1"/>
          </p:cNvSpPr>
          <p:nvPr>
            <p:ph idx="1"/>
          </p:nvPr>
        </p:nvSpPr>
        <p:spPr>
          <a:xfrm>
            <a:off x="6077586" y="400474"/>
            <a:ext cx="8689975" cy="8584566"/>
          </a:xfrm>
        </p:spPr>
        <p:txBody>
          <a:bodyPr/>
          <a:lstStyle>
            <a:lvl1pPr>
              <a:defRPr sz="13300"/>
            </a:lvl1pPr>
            <a:lvl2pPr>
              <a:defRPr sz="11700"/>
            </a:lvl2pPr>
            <a:lvl3pPr>
              <a:defRPr sz="10000"/>
            </a:lvl3pPr>
            <a:lvl4pPr>
              <a:defRPr sz="8300"/>
            </a:lvl4pPr>
            <a:lvl5pPr>
              <a:defRPr sz="8300"/>
            </a:lvl5pPr>
            <a:lvl6pPr>
              <a:defRPr sz="8300"/>
            </a:lvl6pPr>
            <a:lvl7pPr>
              <a:defRPr sz="8300"/>
            </a:lvl7pPr>
            <a:lvl8pPr>
              <a:defRPr sz="8300"/>
            </a:lvl8pPr>
            <a:lvl9pPr>
              <a:defRPr sz="8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77241" y="2104814"/>
            <a:ext cx="5114132" cy="6880226"/>
          </a:xfrm>
        </p:spPr>
        <p:txBody>
          <a:bodyPr/>
          <a:lstStyle>
            <a:lvl1pPr marL="0" indent="0">
              <a:buNone/>
              <a:defRPr sz="5800"/>
            </a:lvl1pPr>
            <a:lvl2pPr marL="1907164" indent="0">
              <a:buNone/>
              <a:defRPr sz="5000"/>
            </a:lvl2pPr>
            <a:lvl3pPr marL="3814328" indent="0">
              <a:buNone/>
              <a:defRPr sz="4200"/>
            </a:lvl3pPr>
            <a:lvl4pPr marL="5721492" indent="0">
              <a:buNone/>
              <a:defRPr sz="3800"/>
            </a:lvl4pPr>
            <a:lvl5pPr marL="7628656" indent="0">
              <a:buNone/>
              <a:defRPr sz="3800"/>
            </a:lvl5pPr>
            <a:lvl6pPr marL="9535820" indent="0">
              <a:buNone/>
              <a:defRPr sz="3800"/>
            </a:lvl6pPr>
            <a:lvl7pPr marL="11442984" indent="0">
              <a:buNone/>
              <a:defRPr sz="3800"/>
            </a:lvl7pPr>
            <a:lvl8pPr marL="13350149" indent="0">
              <a:buNone/>
              <a:defRPr sz="3800"/>
            </a:lvl8pPr>
            <a:lvl9pPr marL="15257313" indent="0">
              <a:buNone/>
              <a:defRPr sz="3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58305C-0315-4E20-95D7-C72485F546A3}" type="datetimeFigureOut">
              <a:rPr lang="en-US" smtClean="0"/>
              <a:pPr/>
              <a:t>11/25/2014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C5417A-CB87-4FF1-85C8-7C1BB9F495F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6890" y="7040880"/>
            <a:ext cx="9326880" cy="831216"/>
          </a:xfrm>
        </p:spPr>
        <p:txBody>
          <a:bodyPr anchor="b"/>
          <a:lstStyle>
            <a:lvl1pPr algn="l">
              <a:defRPr sz="8300" b="1"/>
            </a:lvl1pPr>
          </a:lstStyle>
          <a:p>
            <a:r>
              <a:rPr lang="en-US" smtClean="0"/>
              <a:t>Click to edit Master title style</a:t>
            </a:r>
            <a:endParaRPr lang="en-US"/>
          </a:p>
        </p:txBody>
      </p:sp>
      <p:sp>
        <p:nvSpPr>
          <p:cNvPr id="3" name="Picture Placeholder 2"/>
          <p:cNvSpPr>
            <a:spLocks noGrp="1"/>
          </p:cNvSpPr>
          <p:nvPr>
            <p:ph type="pic" idx="1"/>
          </p:nvPr>
        </p:nvSpPr>
        <p:spPr>
          <a:xfrm>
            <a:off x="3046890" y="898737"/>
            <a:ext cx="9326880" cy="6035040"/>
          </a:xfrm>
        </p:spPr>
        <p:txBody>
          <a:bodyPr/>
          <a:lstStyle>
            <a:lvl1pPr marL="0" indent="0">
              <a:buNone/>
              <a:defRPr sz="13300"/>
            </a:lvl1pPr>
            <a:lvl2pPr marL="1907164" indent="0">
              <a:buNone/>
              <a:defRPr sz="11700"/>
            </a:lvl2pPr>
            <a:lvl3pPr marL="3814328" indent="0">
              <a:buNone/>
              <a:defRPr sz="10000"/>
            </a:lvl3pPr>
            <a:lvl4pPr marL="5721492" indent="0">
              <a:buNone/>
              <a:defRPr sz="8300"/>
            </a:lvl4pPr>
            <a:lvl5pPr marL="7628656" indent="0">
              <a:buNone/>
              <a:defRPr sz="8300"/>
            </a:lvl5pPr>
            <a:lvl6pPr marL="9535820" indent="0">
              <a:buNone/>
              <a:defRPr sz="8300"/>
            </a:lvl6pPr>
            <a:lvl7pPr marL="11442984" indent="0">
              <a:buNone/>
              <a:defRPr sz="8300"/>
            </a:lvl7pPr>
            <a:lvl8pPr marL="13350149" indent="0">
              <a:buNone/>
              <a:defRPr sz="8300"/>
            </a:lvl8pPr>
            <a:lvl9pPr marL="15257313" indent="0">
              <a:buNone/>
              <a:defRPr sz="8300"/>
            </a:lvl9pPr>
          </a:lstStyle>
          <a:p>
            <a:endParaRPr lang="en-US" dirty="0"/>
          </a:p>
        </p:txBody>
      </p:sp>
      <p:sp>
        <p:nvSpPr>
          <p:cNvPr id="4" name="Text Placeholder 3"/>
          <p:cNvSpPr>
            <a:spLocks noGrp="1"/>
          </p:cNvSpPr>
          <p:nvPr>
            <p:ph type="body" sz="half" idx="2"/>
          </p:nvPr>
        </p:nvSpPr>
        <p:spPr>
          <a:xfrm>
            <a:off x="3046890" y="7872096"/>
            <a:ext cx="9326880" cy="1180464"/>
          </a:xfrm>
        </p:spPr>
        <p:txBody>
          <a:bodyPr/>
          <a:lstStyle>
            <a:lvl1pPr marL="0" indent="0">
              <a:buNone/>
              <a:defRPr sz="5800"/>
            </a:lvl1pPr>
            <a:lvl2pPr marL="1907164" indent="0">
              <a:buNone/>
              <a:defRPr sz="5000"/>
            </a:lvl2pPr>
            <a:lvl3pPr marL="3814328" indent="0">
              <a:buNone/>
              <a:defRPr sz="4200"/>
            </a:lvl3pPr>
            <a:lvl4pPr marL="5721492" indent="0">
              <a:buNone/>
              <a:defRPr sz="3800"/>
            </a:lvl4pPr>
            <a:lvl5pPr marL="7628656" indent="0">
              <a:buNone/>
              <a:defRPr sz="3800"/>
            </a:lvl5pPr>
            <a:lvl6pPr marL="9535820" indent="0">
              <a:buNone/>
              <a:defRPr sz="3800"/>
            </a:lvl6pPr>
            <a:lvl7pPr marL="11442984" indent="0">
              <a:buNone/>
              <a:defRPr sz="3800"/>
            </a:lvl7pPr>
            <a:lvl8pPr marL="13350149" indent="0">
              <a:buNone/>
              <a:defRPr sz="3800"/>
            </a:lvl8pPr>
            <a:lvl9pPr marL="15257313" indent="0">
              <a:buNone/>
              <a:defRPr sz="3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58305C-0315-4E20-95D7-C72485F546A3}" type="datetimeFigureOut">
              <a:rPr lang="en-US" smtClean="0"/>
              <a:pPr/>
              <a:t>11/25/2014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8C5417A-CB87-4FF1-85C8-7C1BB9F495F3}"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77240" y="402802"/>
            <a:ext cx="13990320" cy="1676400"/>
          </a:xfrm>
          <a:prstGeom prst="rect">
            <a:avLst/>
          </a:prstGeom>
        </p:spPr>
        <p:txBody>
          <a:bodyPr vert="horz" lIns="381433" tIns="190716" rIns="381433" bIns="190716"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777240" y="2346961"/>
            <a:ext cx="13990320" cy="6638079"/>
          </a:xfrm>
          <a:prstGeom prst="rect">
            <a:avLst/>
          </a:prstGeom>
        </p:spPr>
        <p:txBody>
          <a:bodyPr vert="horz" lIns="381433" tIns="190716" rIns="381433" bIns="19071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777240" y="9322647"/>
            <a:ext cx="3627120" cy="535517"/>
          </a:xfrm>
          <a:prstGeom prst="rect">
            <a:avLst/>
          </a:prstGeom>
        </p:spPr>
        <p:txBody>
          <a:bodyPr vert="horz" lIns="381433" tIns="190716" rIns="381433" bIns="190716" rtlCol="0" anchor="ctr"/>
          <a:lstStyle>
            <a:lvl1pPr algn="l">
              <a:defRPr sz="5000">
                <a:solidFill>
                  <a:schemeClr val="tx1">
                    <a:tint val="75000"/>
                  </a:schemeClr>
                </a:solidFill>
              </a:defRPr>
            </a:lvl1pPr>
          </a:lstStyle>
          <a:p>
            <a:fld id="{3958305C-0315-4E20-95D7-C72485F546A3}" type="datetimeFigureOut">
              <a:rPr lang="en-US" smtClean="0"/>
              <a:pPr/>
              <a:t>11/25/2014</a:t>
            </a:fld>
            <a:endParaRPr lang="en-US" dirty="0"/>
          </a:p>
        </p:txBody>
      </p:sp>
      <p:sp>
        <p:nvSpPr>
          <p:cNvPr id="5" name="Footer Placeholder 4"/>
          <p:cNvSpPr>
            <a:spLocks noGrp="1"/>
          </p:cNvSpPr>
          <p:nvPr>
            <p:ph type="ftr" sz="quarter" idx="3"/>
          </p:nvPr>
        </p:nvSpPr>
        <p:spPr>
          <a:xfrm>
            <a:off x="5311140" y="9322647"/>
            <a:ext cx="4922520" cy="535517"/>
          </a:xfrm>
          <a:prstGeom prst="rect">
            <a:avLst/>
          </a:prstGeom>
        </p:spPr>
        <p:txBody>
          <a:bodyPr vert="horz" lIns="381433" tIns="190716" rIns="381433" bIns="190716" rtlCol="0" anchor="ctr"/>
          <a:lstStyle>
            <a:lvl1pPr algn="ctr">
              <a:defRPr sz="5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1140440" y="9322647"/>
            <a:ext cx="3627120" cy="535517"/>
          </a:xfrm>
          <a:prstGeom prst="rect">
            <a:avLst/>
          </a:prstGeom>
        </p:spPr>
        <p:txBody>
          <a:bodyPr vert="horz" lIns="381433" tIns="190716" rIns="381433" bIns="190716" rtlCol="0" anchor="ctr"/>
          <a:lstStyle>
            <a:lvl1pPr algn="r">
              <a:defRPr sz="5000">
                <a:solidFill>
                  <a:schemeClr val="tx1">
                    <a:tint val="75000"/>
                  </a:schemeClr>
                </a:solidFill>
              </a:defRPr>
            </a:lvl1pPr>
          </a:lstStyle>
          <a:p>
            <a:fld id="{28C5417A-CB87-4FF1-85C8-7C1BB9F495F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814328" rtl="0" eaLnBrk="1" latinLnBrk="0" hangingPunct="1">
        <a:spcBef>
          <a:spcPct val="0"/>
        </a:spcBef>
        <a:buNone/>
        <a:defRPr sz="18400" kern="1200">
          <a:solidFill>
            <a:schemeClr val="tx1"/>
          </a:solidFill>
          <a:latin typeface="+mj-lt"/>
          <a:ea typeface="+mj-ea"/>
          <a:cs typeface="+mj-cs"/>
        </a:defRPr>
      </a:lvl1pPr>
    </p:titleStyle>
    <p:bodyStyle>
      <a:lvl1pPr marL="1430373" indent="-1430373" algn="l" defTabSz="3814328" rtl="0" eaLnBrk="1" latinLnBrk="0" hangingPunct="1">
        <a:spcBef>
          <a:spcPct val="20000"/>
        </a:spcBef>
        <a:buFont typeface="Arial" pitchFamily="34" charset="0"/>
        <a:buChar char="•"/>
        <a:defRPr sz="13300" kern="1200">
          <a:solidFill>
            <a:schemeClr val="tx1"/>
          </a:solidFill>
          <a:latin typeface="+mn-lt"/>
          <a:ea typeface="+mn-ea"/>
          <a:cs typeface="+mn-cs"/>
        </a:defRPr>
      </a:lvl1pPr>
      <a:lvl2pPr marL="3099142" indent="-1191978" algn="l" defTabSz="3814328" rtl="0" eaLnBrk="1" latinLnBrk="0" hangingPunct="1">
        <a:spcBef>
          <a:spcPct val="20000"/>
        </a:spcBef>
        <a:buFont typeface="Arial" pitchFamily="34" charset="0"/>
        <a:buChar char="–"/>
        <a:defRPr sz="11700" kern="1200">
          <a:solidFill>
            <a:schemeClr val="tx1"/>
          </a:solidFill>
          <a:latin typeface="+mn-lt"/>
          <a:ea typeface="+mn-ea"/>
          <a:cs typeface="+mn-cs"/>
        </a:defRPr>
      </a:lvl2pPr>
      <a:lvl3pPr marL="4767910" indent="-953582" algn="l" defTabSz="3814328" rtl="0" eaLnBrk="1" latinLnBrk="0" hangingPunct="1">
        <a:spcBef>
          <a:spcPct val="20000"/>
        </a:spcBef>
        <a:buFont typeface="Arial" pitchFamily="34" charset="0"/>
        <a:buChar char="•"/>
        <a:defRPr sz="10000" kern="1200">
          <a:solidFill>
            <a:schemeClr val="tx1"/>
          </a:solidFill>
          <a:latin typeface="+mn-lt"/>
          <a:ea typeface="+mn-ea"/>
          <a:cs typeface="+mn-cs"/>
        </a:defRPr>
      </a:lvl3pPr>
      <a:lvl4pPr marL="6675074" indent="-953582" algn="l" defTabSz="3814328" rtl="0" eaLnBrk="1" latinLnBrk="0" hangingPunct="1">
        <a:spcBef>
          <a:spcPct val="20000"/>
        </a:spcBef>
        <a:buFont typeface="Arial" pitchFamily="34" charset="0"/>
        <a:buChar char="–"/>
        <a:defRPr sz="8300" kern="1200">
          <a:solidFill>
            <a:schemeClr val="tx1"/>
          </a:solidFill>
          <a:latin typeface="+mn-lt"/>
          <a:ea typeface="+mn-ea"/>
          <a:cs typeface="+mn-cs"/>
        </a:defRPr>
      </a:lvl4pPr>
      <a:lvl5pPr marL="8582238" indent="-953582" algn="l" defTabSz="3814328" rtl="0" eaLnBrk="1" latinLnBrk="0" hangingPunct="1">
        <a:spcBef>
          <a:spcPct val="20000"/>
        </a:spcBef>
        <a:buFont typeface="Arial" pitchFamily="34" charset="0"/>
        <a:buChar char="»"/>
        <a:defRPr sz="8300" kern="1200">
          <a:solidFill>
            <a:schemeClr val="tx1"/>
          </a:solidFill>
          <a:latin typeface="+mn-lt"/>
          <a:ea typeface="+mn-ea"/>
          <a:cs typeface="+mn-cs"/>
        </a:defRPr>
      </a:lvl5pPr>
      <a:lvl6pPr marL="10489402" indent="-953582" algn="l" defTabSz="3814328" rtl="0" eaLnBrk="1" latinLnBrk="0" hangingPunct="1">
        <a:spcBef>
          <a:spcPct val="20000"/>
        </a:spcBef>
        <a:buFont typeface="Arial" pitchFamily="34" charset="0"/>
        <a:buChar char="•"/>
        <a:defRPr sz="8300" kern="1200">
          <a:solidFill>
            <a:schemeClr val="tx1"/>
          </a:solidFill>
          <a:latin typeface="+mn-lt"/>
          <a:ea typeface="+mn-ea"/>
          <a:cs typeface="+mn-cs"/>
        </a:defRPr>
      </a:lvl6pPr>
      <a:lvl7pPr marL="12396567" indent="-953582" algn="l" defTabSz="3814328" rtl="0" eaLnBrk="1" latinLnBrk="0" hangingPunct="1">
        <a:spcBef>
          <a:spcPct val="20000"/>
        </a:spcBef>
        <a:buFont typeface="Arial" pitchFamily="34" charset="0"/>
        <a:buChar char="•"/>
        <a:defRPr sz="8300" kern="1200">
          <a:solidFill>
            <a:schemeClr val="tx1"/>
          </a:solidFill>
          <a:latin typeface="+mn-lt"/>
          <a:ea typeface="+mn-ea"/>
          <a:cs typeface="+mn-cs"/>
        </a:defRPr>
      </a:lvl7pPr>
      <a:lvl8pPr marL="14303731" indent="-953582" algn="l" defTabSz="3814328" rtl="0" eaLnBrk="1" latinLnBrk="0" hangingPunct="1">
        <a:spcBef>
          <a:spcPct val="20000"/>
        </a:spcBef>
        <a:buFont typeface="Arial" pitchFamily="34" charset="0"/>
        <a:buChar char="•"/>
        <a:defRPr sz="8300" kern="1200">
          <a:solidFill>
            <a:schemeClr val="tx1"/>
          </a:solidFill>
          <a:latin typeface="+mn-lt"/>
          <a:ea typeface="+mn-ea"/>
          <a:cs typeface="+mn-cs"/>
        </a:defRPr>
      </a:lvl8pPr>
      <a:lvl9pPr marL="16210895" indent="-953582" algn="l" defTabSz="3814328" rtl="0" eaLnBrk="1" latinLnBrk="0" hangingPunct="1">
        <a:spcBef>
          <a:spcPct val="20000"/>
        </a:spcBef>
        <a:buFont typeface="Arial" pitchFamily="34" charset="0"/>
        <a:buChar char="•"/>
        <a:defRPr sz="8300" kern="1200">
          <a:solidFill>
            <a:schemeClr val="tx1"/>
          </a:solidFill>
          <a:latin typeface="+mn-lt"/>
          <a:ea typeface="+mn-ea"/>
          <a:cs typeface="+mn-cs"/>
        </a:defRPr>
      </a:lvl9pPr>
    </p:bodyStyle>
    <p:otherStyle>
      <a:defPPr>
        <a:defRPr lang="en-US"/>
      </a:defPPr>
      <a:lvl1pPr marL="0" algn="l" defTabSz="3814328" rtl="0" eaLnBrk="1" latinLnBrk="0" hangingPunct="1">
        <a:defRPr sz="7500" kern="1200">
          <a:solidFill>
            <a:schemeClr val="tx1"/>
          </a:solidFill>
          <a:latin typeface="+mn-lt"/>
          <a:ea typeface="+mn-ea"/>
          <a:cs typeface="+mn-cs"/>
        </a:defRPr>
      </a:lvl1pPr>
      <a:lvl2pPr marL="1907164" algn="l" defTabSz="3814328" rtl="0" eaLnBrk="1" latinLnBrk="0" hangingPunct="1">
        <a:defRPr sz="7500" kern="1200">
          <a:solidFill>
            <a:schemeClr val="tx1"/>
          </a:solidFill>
          <a:latin typeface="+mn-lt"/>
          <a:ea typeface="+mn-ea"/>
          <a:cs typeface="+mn-cs"/>
        </a:defRPr>
      </a:lvl2pPr>
      <a:lvl3pPr marL="3814328" algn="l" defTabSz="3814328" rtl="0" eaLnBrk="1" latinLnBrk="0" hangingPunct="1">
        <a:defRPr sz="7500" kern="1200">
          <a:solidFill>
            <a:schemeClr val="tx1"/>
          </a:solidFill>
          <a:latin typeface="+mn-lt"/>
          <a:ea typeface="+mn-ea"/>
          <a:cs typeface="+mn-cs"/>
        </a:defRPr>
      </a:lvl3pPr>
      <a:lvl4pPr marL="5721492" algn="l" defTabSz="3814328" rtl="0" eaLnBrk="1" latinLnBrk="0" hangingPunct="1">
        <a:defRPr sz="7500" kern="1200">
          <a:solidFill>
            <a:schemeClr val="tx1"/>
          </a:solidFill>
          <a:latin typeface="+mn-lt"/>
          <a:ea typeface="+mn-ea"/>
          <a:cs typeface="+mn-cs"/>
        </a:defRPr>
      </a:lvl4pPr>
      <a:lvl5pPr marL="7628656" algn="l" defTabSz="3814328" rtl="0" eaLnBrk="1" latinLnBrk="0" hangingPunct="1">
        <a:defRPr sz="7500" kern="1200">
          <a:solidFill>
            <a:schemeClr val="tx1"/>
          </a:solidFill>
          <a:latin typeface="+mn-lt"/>
          <a:ea typeface="+mn-ea"/>
          <a:cs typeface="+mn-cs"/>
        </a:defRPr>
      </a:lvl5pPr>
      <a:lvl6pPr marL="9535820" algn="l" defTabSz="3814328" rtl="0" eaLnBrk="1" latinLnBrk="0" hangingPunct="1">
        <a:defRPr sz="7500" kern="1200">
          <a:solidFill>
            <a:schemeClr val="tx1"/>
          </a:solidFill>
          <a:latin typeface="+mn-lt"/>
          <a:ea typeface="+mn-ea"/>
          <a:cs typeface="+mn-cs"/>
        </a:defRPr>
      </a:lvl6pPr>
      <a:lvl7pPr marL="11442984" algn="l" defTabSz="3814328" rtl="0" eaLnBrk="1" latinLnBrk="0" hangingPunct="1">
        <a:defRPr sz="7500" kern="1200">
          <a:solidFill>
            <a:schemeClr val="tx1"/>
          </a:solidFill>
          <a:latin typeface="+mn-lt"/>
          <a:ea typeface="+mn-ea"/>
          <a:cs typeface="+mn-cs"/>
        </a:defRPr>
      </a:lvl7pPr>
      <a:lvl8pPr marL="13350149" algn="l" defTabSz="3814328" rtl="0" eaLnBrk="1" latinLnBrk="0" hangingPunct="1">
        <a:defRPr sz="7500" kern="1200">
          <a:solidFill>
            <a:schemeClr val="tx1"/>
          </a:solidFill>
          <a:latin typeface="+mn-lt"/>
          <a:ea typeface="+mn-ea"/>
          <a:cs typeface="+mn-cs"/>
        </a:defRPr>
      </a:lvl8pPr>
      <a:lvl9pPr marL="15257313" algn="l" defTabSz="3814328" rtl="0" eaLnBrk="1" latinLnBrk="0" hangingPunct="1">
        <a:defRPr sz="7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booth1@uakron.edu" TargetMode="External"/><Relationship Id="rId2" Type="http://schemas.openxmlformats.org/officeDocument/2006/relationships/hyperlink" Target="mailto:steer@uakron.edu" TargetMode="Externa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uakron.edu/it/instructional_services/dds/outcomes.dot"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uakron.edu/hlc/"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sps.uakron.edu/sites/HLC/HLC2015/SitePages/Home.asp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295400"/>
            <a:ext cx="13990320" cy="1676400"/>
          </a:xfrm>
        </p:spPr>
        <p:txBody>
          <a:bodyPr>
            <a:noAutofit/>
          </a:bodyPr>
          <a:lstStyle/>
          <a:p>
            <a:r>
              <a:rPr lang="en-US" sz="6600" dirty="0" smtClean="0"/>
              <a:t>Learning Outcomes Assessment</a:t>
            </a:r>
            <a:endParaRPr lang="en-US" sz="6600" dirty="0"/>
          </a:p>
        </p:txBody>
      </p:sp>
      <p:sp>
        <p:nvSpPr>
          <p:cNvPr id="4" name="TextBox 3"/>
          <p:cNvSpPr txBox="1"/>
          <p:nvPr/>
        </p:nvSpPr>
        <p:spPr>
          <a:xfrm>
            <a:off x="2815455" y="7162800"/>
            <a:ext cx="9977283" cy="2123658"/>
          </a:xfrm>
          <a:prstGeom prst="rect">
            <a:avLst/>
          </a:prstGeom>
          <a:noFill/>
        </p:spPr>
        <p:txBody>
          <a:bodyPr wrap="none" rtlCol="0">
            <a:spAutoFit/>
          </a:bodyPr>
          <a:lstStyle/>
          <a:p>
            <a:pPr algn="ctr"/>
            <a:r>
              <a:rPr lang="en-US" sz="4400" dirty="0" smtClean="0"/>
              <a:t>Learning Outcomes Committee</a:t>
            </a:r>
          </a:p>
          <a:p>
            <a:pPr algn="ctr"/>
            <a:r>
              <a:rPr lang="en-US" sz="4400" dirty="0" smtClean="0">
                <a:solidFill>
                  <a:srgbClr val="0000FF"/>
                </a:solidFill>
              </a:rPr>
              <a:t>Co-Chairs </a:t>
            </a:r>
            <a:r>
              <a:rPr lang="en-US" sz="4400" dirty="0" smtClean="0">
                <a:solidFill>
                  <a:srgbClr val="0000FF"/>
                </a:solidFill>
              </a:rPr>
              <a:t>- David Steer: </a:t>
            </a:r>
            <a:r>
              <a:rPr lang="en-US" sz="4400" dirty="0" smtClean="0">
                <a:hlinkClick r:id="rId2"/>
              </a:rPr>
              <a:t>steer@uakron.edu</a:t>
            </a:r>
            <a:endParaRPr lang="en-US" sz="4400" dirty="0" smtClean="0"/>
          </a:p>
          <a:p>
            <a:pPr algn="ctr"/>
            <a:r>
              <a:rPr lang="en-US" sz="4400" dirty="0" smtClean="0">
                <a:solidFill>
                  <a:srgbClr val="0000FF"/>
                </a:solidFill>
              </a:rPr>
              <a:t>Stephane Booth: </a:t>
            </a:r>
            <a:r>
              <a:rPr lang="en-US" sz="4400" dirty="0" smtClean="0">
                <a:solidFill>
                  <a:srgbClr val="0000FF"/>
                </a:solidFill>
                <a:hlinkClick r:id="rId3"/>
              </a:rPr>
              <a:t>sbooth1@uakron.edu</a:t>
            </a:r>
            <a:r>
              <a:rPr lang="en-US" sz="4400" dirty="0" smtClean="0">
                <a:solidFill>
                  <a:srgbClr val="0000FF"/>
                </a:solidFill>
              </a:rPr>
              <a:t> </a:t>
            </a:r>
            <a:endParaRPr lang="en-US" sz="4400" dirty="0" smtClean="0">
              <a:solidFill>
                <a:srgbClr val="0000FF"/>
              </a:solidFill>
            </a:endParaRPr>
          </a:p>
        </p:txBody>
      </p:sp>
      <p:pic>
        <p:nvPicPr>
          <p:cNvPr id="1026" name="Picture 2" descr="C:\Users\DNS\AppData\Local\Microsoft\Windows\Temporary Internet Files\Content.IE5\FZI7M3O7\MP900399786[1].jpg"/>
          <p:cNvPicPr>
            <a:picLocks noChangeAspect="1" noChangeArrowheads="1"/>
          </p:cNvPicPr>
          <p:nvPr/>
        </p:nvPicPr>
        <p:blipFill>
          <a:blip r:embed="rId4" cstate="print"/>
          <a:srcRect/>
          <a:stretch>
            <a:fillRect/>
          </a:stretch>
        </p:blipFill>
        <p:spPr bwMode="auto">
          <a:xfrm>
            <a:off x="5943600" y="3886200"/>
            <a:ext cx="3901440" cy="2599944"/>
          </a:xfrm>
          <a:prstGeom prst="rect">
            <a:avLst/>
          </a:prstGeom>
          <a:noFill/>
        </p:spPr>
      </p:pic>
      <p:pic>
        <p:nvPicPr>
          <p:cNvPr id="1028" name="Picture 4" descr="C:\Users\DNS\AppData\Local\Microsoft\Windows\Temporary Internet Files\Content.IE5\MRSOD28M\MP900438739[1].jpg"/>
          <p:cNvPicPr>
            <a:picLocks noChangeAspect="1" noChangeArrowheads="1"/>
          </p:cNvPicPr>
          <p:nvPr/>
        </p:nvPicPr>
        <p:blipFill>
          <a:blip r:embed="rId5" cstate="print"/>
          <a:srcRect/>
          <a:stretch>
            <a:fillRect/>
          </a:stretch>
        </p:blipFill>
        <p:spPr bwMode="auto">
          <a:xfrm>
            <a:off x="1676400" y="3892295"/>
            <a:ext cx="3886200" cy="2590800"/>
          </a:xfrm>
          <a:prstGeom prst="rect">
            <a:avLst/>
          </a:prstGeom>
          <a:noFill/>
        </p:spPr>
      </p:pic>
      <p:pic>
        <p:nvPicPr>
          <p:cNvPr id="1038" name="Picture 14" descr="C:\Users\DNS\AppData\Local\Microsoft\Windows\Temporary Internet Files\Content.IE5\MRSOD28M\MP900448573[1].jpg"/>
          <p:cNvPicPr>
            <a:picLocks noChangeAspect="1" noChangeArrowheads="1"/>
          </p:cNvPicPr>
          <p:nvPr/>
        </p:nvPicPr>
        <p:blipFill>
          <a:blip r:embed="rId6" cstate="print"/>
          <a:srcRect/>
          <a:stretch>
            <a:fillRect/>
          </a:stretch>
        </p:blipFill>
        <p:spPr bwMode="auto">
          <a:xfrm>
            <a:off x="10210800" y="3889245"/>
            <a:ext cx="3886200" cy="2593855"/>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b="1" dirty="0" smtClean="0"/>
              <a:t>HLC noted the University must …</a:t>
            </a:r>
            <a:endParaRPr lang="en-US" sz="6600" b="1" dirty="0"/>
          </a:p>
        </p:txBody>
      </p:sp>
      <p:sp>
        <p:nvSpPr>
          <p:cNvPr id="4" name="Subtitle 2"/>
          <p:cNvSpPr txBox="1">
            <a:spLocks/>
          </p:cNvSpPr>
          <p:nvPr/>
        </p:nvSpPr>
        <p:spPr>
          <a:xfrm>
            <a:off x="529389" y="2189480"/>
            <a:ext cx="14554199" cy="2570480"/>
          </a:xfrm>
          <a:prstGeom prst="rect">
            <a:avLst/>
          </a:prstGeom>
        </p:spPr>
        <p:txBody>
          <a:bodyPr vert="horz" lIns="146304" tIns="73152" rIns="146304" bIns="73152" rtlCol="0">
            <a:noAutofit/>
          </a:bodyPr>
          <a:lstStyle/>
          <a:p>
            <a:pPr marL="548640" indent="-548640" defTabSz="1463040">
              <a:spcBef>
                <a:spcPct val="20000"/>
              </a:spcBef>
              <a:defRPr/>
            </a:pPr>
            <a:r>
              <a:rPr lang="en-US" sz="4000" i="1" dirty="0" smtClean="0">
                <a:solidFill>
                  <a:srgbClr val="006600"/>
                </a:solidFill>
              </a:rPr>
              <a:t>HLC finding: </a:t>
            </a:r>
            <a:r>
              <a:rPr lang="en-US" sz="4000" i="1" dirty="0" smtClean="0">
                <a:solidFill>
                  <a:srgbClr val="002060"/>
                </a:solidFill>
              </a:rPr>
              <a:t>… “assure that graduate and undergraduate academic majors and the general education program have assessment processes in place that include (a) the skills and concepts to be mastered, (b) the assessment measures employed, and (c) the analysis and use of results to improve academic programs.”</a:t>
            </a:r>
          </a:p>
        </p:txBody>
      </p:sp>
      <p:sp>
        <p:nvSpPr>
          <p:cNvPr id="5" name="TextBox 4"/>
          <p:cNvSpPr txBox="1"/>
          <p:nvPr/>
        </p:nvSpPr>
        <p:spPr>
          <a:xfrm>
            <a:off x="1447800" y="5562600"/>
            <a:ext cx="13487400" cy="3631763"/>
          </a:xfrm>
          <a:prstGeom prst="rect">
            <a:avLst/>
          </a:prstGeom>
          <a:noFill/>
        </p:spPr>
        <p:txBody>
          <a:bodyPr wrap="square" rtlCol="0">
            <a:spAutoFit/>
          </a:bodyPr>
          <a:lstStyle/>
          <a:p>
            <a:pPr marL="571500" indent="-571500">
              <a:spcAft>
                <a:spcPts val="1200"/>
              </a:spcAft>
              <a:buFont typeface="Arial" panose="020B0604020202020204" pitchFamily="34" charset="0"/>
              <a:buChar char="•"/>
            </a:pPr>
            <a:r>
              <a:rPr lang="en-US" sz="4000" dirty="0" smtClean="0">
                <a:solidFill>
                  <a:srgbClr val="0000FF"/>
                </a:solidFill>
              </a:rPr>
              <a:t>Explicitly state what students should know and be able to do for each degree program</a:t>
            </a:r>
          </a:p>
          <a:p>
            <a:pPr marL="571500" indent="-571500">
              <a:spcAft>
                <a:spcPts val="1200"/>
              </a:spcAft>
              <a:buFont typeface="Arial" panose="020B0604020202020204" pitchFamily="34" charset="0"/>
              <a:buChar char="•"/>
            </a:pPr>
            <a:r>
              <a:rPr lang="en-US" sz="4000" dirty="0" smtClean="0">
                <a:solidFill>
                  <a:srgbClr val="0000FF"/>
                </a:solidFill>
              </a:rPr>
              <a:t>Collect student work as evidence of that learning</a:t>
            </a:r>
          </a:p>
          <a:p>
            <a:pPr marL="571500" indent="-571500">
              <a:spcAft>
                <a:spcPts val="1200"/>
              </a:spcAft>
              <a:buFont typeface="Arial" panose="020B0604020202020204" pitchFamily="34" charset="0"/>
              <a:buChar char="•"/>
            </a:pPr>
            <a:r>
              <a:rPr lang="en-US" sz="4000" dirty="0" smtClean="0">
                <a:solidFill>
                  <a:srgbClr val="0000FF"/>
                </a:solidFill>
              </a:rPr>
              <a:t>Analyze the student work to search for gaps in learning</a:t>
            </a:r>
          </a:p>
          <a:p>
            <a:pPr marL="571500" indent="-571500">
              <a:spcAft>
                <a:spcPts val="1200"/>
              </a:spcAft>
              <a:buFont typeface="Arial" panose="020B0604020202020204" pitchFamily="34" charset="0"/>
              <a:buChar char="•"/>
            </a:pPr>
            <a:r>
              <a:rPr lang="en-US" sz="4000" dirty="0" smtClean="0">
                <a:solidFill>
                  <a:srgbClr val="0000FF"/>
                </a:solidFill>
              </a:rPr>
              <a:t>Make changes to programs as warranted</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777240" y="76200"/>
            <a:ext cx="13990320" cy="1676400"/>
          </a:xfrm>
          <a:prstGeom prst="rect">
            <a:avLst/>
          </a:prstGeom>
        </p:spPr>
        <p:txBody>
          <a:bodyPr vert="horz" lIns="381433" tIns="190716" rIns="381433" bIns="190716" rtlCol="0" anchor="ctr">
            <a:normAutofit/>
          </a:bodyPr>
          <a:lstStyle/>
          <a:p>
            <a:pPr marL="0" marR="0" lvl="0" indent="0" algn="ctr" defTabSz="3814328" rtl="0" eaLnBrk="1" fontAlgn="auto" latinLnBrk="0" hangingPunct="1">
              <a:lnSpc>
                <a:spcPct val="100000"/>
              </a:lnSpc>
              <a:spcBef>
                <a:spcPct val="0"/>
              </a:spcBef>
              <a:spcAft>
                <a:spcPts val="0"/>
              </a:spcAft>
              <a:buClrTx/>
              <a:buSzTx/>
              <a:buFontTx/>
              <a:buNone/>
              <a:tabLst/>
              <a:defRPr/>
            </a:pPr>
            <a:r>
              <a:rPr kumimoji="0" lang="en-US" sz="6600" b="0" i="0" u="none" strike="noStrike" kern="1200" cap="none" spc="0" normalizeH="0" baseline="0" noProof="0" dirty="0" smtClean="0">
                <a:ln>
                  <a:noFill/>
                </a:ln>
                <a:solidFill>
                  <a:schemeClr val="tx1"/>
                </a:solidFill>
                <a:effectLst/>
                <a:uLnTx/>
                <a:uFillTx/>
                <a:latin typeface="+mj-lt"/>
                <a:ea typeface="+mj-ea"/>
                <a:cs typeface="+mj-cs"/>
              </a:rPr>
              <a:t>Program Assessment Framework</a:t>
            </a:r>
            <a:endParaRPr kumimoji="0" lang="en-US" sz="66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Rectangle 5"/>
          <p:cNvSpPr/>
          <p:nvPr/>
        </p:nvSpPr>
        <p:spPr>
          <a:xfrm>
            <a:off x="5448300" y="1828800"/>
            <a:ext cx="5105400" cy="21336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dirty="0" smtClean="0">
                <a:solidFill>
                  <a:schemeClr val="tx1"/>
                </a:solidFill>
              </a:rPr>
              <a:t>Student Learning Outcomes</a:t>
            </a:r>
            <a:endParaRPr lang="en-US" sz="5400" dirty="0">
              <a:solidFill>
                <a:schemeClr val="tx1"/>
              </a:solidFill>
            </a:endParaRPr>
          </a:p>
        </p:txBody>
      </p:sp>
      <p:sp>
        <p:nvSpPr>
          <p:cNvPr id="7" name="Bent Arrow 6"/>
          <p:cNvSpPr/>
          <p:nvPr/>
        </p:nvSpPr>
        <p:spPr>
          <a:xfrm rot="5400000">
            <a:off x="10820400" y="2400300"/>
            <a:ext cx="1828800" cy="198120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Rectangle 7"/>
          <p:cNvSpPr/>
          <p:nvPr/>
        </p:nvSpPr>
        <p:spPr>
          <a:xfrm>
            <a:off x="10058400" y="4838700"/>
            <a:ext cx="5105400" cy="21336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dirty="0" smtClean="0">
                <a:solidFill>
                  <a:schemeClr val="tx1"/>
                </a:solidFill>
              </a:rPr>
              <a:t>Assess Them</a:t>
            </a:r>
            <a:endParaRPr lang="en-US" sz="5400" dirty="0">
              <a:solidFill>
                <a:schemeClr val="tx1"/>
              </a:solidFill>
            </a:endParaRPr>
          </a:p>
        </p:txBody>
      </p:sp>
      <p:sp>
        <p:nvSpPr>
          <p:cNvPr id="9" name="Bent Arrow 8"/>
          <p:cNvSpPr/>
          <p:nvPr/>
        </p:nvSpPr>
        <p:spPr>
          <a:xfrm rot="10800000">
            <a:off x="10820401" y="7353300"/>
            <a:ext cx="1828800" cy="198120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 name="Rectangle 9"/>
          <p:cNvSpPr/>
          <p:nvPr/>
        </p:nvSpPr>
        <p:spPr>
          <a:xfrm>
            <a:off x="5448300" y="7543800"/>
            <a:ext cx="5105400" cy="21336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dirty="0" smtClean="0">
                <a:solidFill>
                  <a:schemeClr val="tx1"/>
                </a:solidFill>
              </a:rPr>
              <a:t>Analyze the Data</a:t>
            </a:r>
            <a:endParaRPr lang="en-US" sz="5400" dirty="0">
              <a:solidFill>
                <a:schemeClr val="tx1"/>
              </a:solidFill>
            </a:endParaRPr>
          </a:p>
        </p:txBody>
      </p:sp>
      <p:sp>
        <p:nvSpPr>
          <p:cNvPr id="11" name="Rectangle 10"/>
          <p:cNvSpPr/>
          <p:nvPr/>
        </p:nvSpPr>
        <p:spPr>
          <a:xfrm>
            <a:off x="762000" y="4838700"/>
            <a:ext cx="5105400" cy="21336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dirty="0" smtClean="0">
                <a:solidFill>
                  <a:schemeClr val="tx1"/>
                </a:solidFill>
              </a:rPr>
              <a:t>Make Changes as Warranted</a:t>
            </a:r>
            <a:endParaRPr lang="en-US" sz="5400" dirty="0">
              <a:solidFill>
                <a:schemeClr val="tx1"/>
              </a:solidFill>
            </a:endParaRPr>
          </a:p>
        </p:txBody>
      </p:sp>
      <p:sp>
        <p:nvSpPr>
          <p:cNvPr id="12" name="Bent Arrow 11"/>
          <p:cNvSpPr/>
          <p:nvPr/>
        </p:nvSpPr>
        <p:spPr>
          <a:xfrm rot="16200000">
            <a:off x="3276599" y="7353300"/>
            <a:ext cx="1828800" cy="198120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3" name="Bent Arrow 12"/>
          <p:cNvSpPr/>
          <p:nvPr/>
        </p:nvSpPr>
        <p:spPr>
          <a:xfrm>
            <a:off x="3276599" y="2400300"/>
            <a:ext cx="1828800" cy="198120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
            <a:ext cx="13990320" cy="1676400"/>
          </a:xfrm>
        </p:spPr>
        <p:txBody>
          <a:bodyPr>
            <a:noAutofit/>
          </a:bodyPr>
          <a:lstStyle/>
          <a:p>
            <a:r>
              <a:rPr lang="en-US" sz="6000" dirty="0" smtClean="0"/>
              <a:t>What UA has done</a:t>
            </a:r>
            <a:endParaRPr lang="en-US" sz="6000" dirty="0"/>
          </a:p>
        </p:txBody>
      </p:sp>
      <p:sp>
        <p:nvSpPr>
          <p:cNvPr id="3" name="Content Placeholder 2"/>
          <p:cNvSpPr>
            <a:spLocks noGrp="1"/>
          </p:cNvSpPr>
          <p:nvPr>
            <p:ph idx="1"/>
          </p:nvPr>
        </p:nvSpPr>
        <p:spPr>
          <a:xfrm>
            <a:off x="381000" y="1447800"/>
            <a:ext cx="14706600" cy="8305800"/>
          </a:xfrm>
        </p:spPr>
        <p:txBody>
          <a:bodyPr>
            <a:normAutofit/>
          </a:bodyPr>
          <a:lstStyle/>
          <a:p>
            <a:r>
              <a:rPr lang="en-US" sz="4800" dirty="0" smtClean="0"/>
              <a:t>Appointed UA Task Force to manage effort</a:t>
            </a:r>
          </a:p>
          <a:p>
            <a:r>
              <a:rPr lang="en-US" sz="4800" dirty="0" smtClean="0"/>
              <a:t>Backward planned to meet tight deadlines now and in the future</a:t>
            </a:r>
          </a:p>
          <a:p>
            <a:r>
              <a:rPr lang="en-US" sz="4800" dirty="0" smtClean="0"/>
              <a:t>Developed short- and long-term implementation plan</a:t>
            </a:r>
          </a:p>
          <a:p>
            <a:r>
              <a:rPr lang="en-US" sz="4800" dirty="0" smtClean="0"/>
              <a:t>Provided help for faculty developing their plans</a:t>
            </a:r>
          </a:p>
          <a:p>
            <a:pPr marL="1907164" lvl="1" indent="0">
              <a:buNone/>
            </a:pPr>
            <a:r>
              <a:rPr lang="en-US" sz="3200" dirty="0">
                <a:solidFill>
                  <a:srgbClr val="0000FF"/>
                </a:solidFill>
                <a:hlinkClick r:id="rId3"/>
              </a:rPr>
              <a:t>http://</a:t>
            </a:r>
            <a:r>
              <a:rPr lang="en-US" sz="3200" dirty="0" smtClean="0">
                <a:solidFill>
                  <a:srgbClr val="0000FF"/>
                </a:solidFill>
                <a:hlinkClick r:id="rId3"/>
              </a:rPr>
              <a:t>www.uakron.edu/it/instructional_services/dds/outcomes.dot</a:t>
            </a:r>
            <a:r>
              <a:rPr lang="en-US" sz="3200" dirty="0" smtClean="0">
                <a:solidFill>
                  <a:srgbClr val="0000FF"/>
                </a:solidFill>
              </a:rPr>
              <a:t> </a:t>
            </a:r>
          </a:p>
          <a:p>
            <a:pPr marL="1907164" lvl="1" indent="0">
              <a:buNone/>
            </a:pPr>
            <a:r>
              <a:rPr lang="en-US" sz="3200" dirty="0" smtClean="0">
                <a:solidFill>
                  <a:srgbClr val="0000FF"/>
                </a:solidFill>
              </a:rPr>
              <a:t>Individual assistance to departments and ITL seminars S14-S15</a:t>
            </a:r>
          </a:p>
          <a:p>
            <a:r>
              <a:rPr lang="en-US" sz="4800" dirty="0" smtClean="0"/>
              <a:t>Collected new and existing assessment reports</a:t>
            </a:r>
          </a:p>
          <a:p>
            <a:r>
              <a:rPr lang="en-US" sz="4800" dirty="0" smtClean="0"/>
              <a:t>Summarized and archived reports</a:t>
            </a:r>
          </a:p>
        </p:txBody>
      </p:sp>
    </p:spTree>
    <p:extLst>
      <p:ext uri="{BB962C8B-B14F-4D97-AF65-F5344CB8AC3E}">
        <p14:creationId xmlns:p14="http://schemas.microsoft.com/office/powerpoint/2010/main" val="39195564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p:cNvSpPr/>
          <p:nvPr/>
        </p:nvSpPr>
        <p:spPr>
          <a:xfrm>
            <a:off x="6164942" y="1518922"/>
            <a:ext cx="8694057" cy="1599249"/>
          </a:xfrm>
          <a:prstGeom prst="rect">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Rectangle 43"/>
          <p:cNvSpPr/>
          <p:nvPr/>
        </p:nvSpPr>
        <p:spPr>
          <a:xfrm>
            <a:off x="11934371" y="1514205"/>
            <a:ext cx="2920999" cy="1599249"/>
          </a:xfrm>
          <a:prstGeom prst="rect">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p:cNvSpPr/>
          <p:nvPr/>
        </p:nvSpPr>
        <p:spPr>
          <a:xfrm>
            <a:off x="76200" y="4486871"/>
            <a:ext cx="15316199" cy="159924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ectangle 40"/>
          <p:cNvSpPr/>
          <p:nvPr/>
        </p:nvSpPr>
        <p:spPr>
          <a:xfrm>
            <a:off x="90714" y="4503128"/>
            <a:ext cx="7463062" cy="1599249"/>
          </a:xfrm>
          <a:prstGeom prst="rect">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838200" y="0"/>
            <a:ext cx="13990320" cy="1219200"/>
          </a:xfrm>
        </p:spPr>
        <p:txBody>
          <a:bodyPr>
            <a:noAutofit/>
          </a:bodyPr>
          <a:lstStyle/>
          <a:p>
            <a:r>
              <a:rPr lang="en-US" sz="6600" dirty="0" smtClean="0"/>
              <a:t>Timeline</a:t>
            </a:r>
            <a:endParaRPr lang="en-US" sz="6600" dirty="0"/>
          </a:p>
        </p:txBody>
      </p:sp>
      <p:sp>
        <p:nvSpPr>
          <p:cNvPr id="3" name="Rectangle 2"/>
          <p:cNvSpPr/>
          <p:nvPr/>
        </p:nvSpPr>
        <p:spPr>
          <a:xfrm>
            <a:off x="609600" y="1515071"/>
            <a:ext cx="5562600" cy="1599249"/>
          </a:xfrm>
          <a:prstGeom prst="rect">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p:nvSpPr>
        <p:spPr>
          <a:xfrm>
            <a:off x="673100" y="868740"/>
            <a:ext cx="2057400" cy="646331"/>
          </a:xfrm>
          <a:prstGeom prst="rect">
            <a:avLst/>
          </a:prstGeom>
          <a:noFill/>
        </p:spPr>
        <p:txBody>
          <a:bodyPr wrap="square" rtlCol="0">
            <a:spAutoFit/>
          </a:bodyPr>
          <a:lstStyle/>
          <a:p>
            <a:r>
              <a:rPr lang="en-US" sz="3600" dirty="0">
                <a:solidFill>
                  <a:srgbClr val="006600"/>
                </a:solidFill>
              </a:rPr>
              <a:t>Oct </a:t>
            </a:r>
            <a:r>
              <a:rPr lang="en-US" sz="3600" dirty="0" smtClean="0">
                <a:solidFill>
                  <a:srgbClr val="006600"/>
                </a:solidFill>
              </a:rPr>
              <a:t>2013</a:t>
            </a:r>
            <a:endParaRPr lang="en-US" sz="3600" dirty="0">
              <a:solidFill>
                <a:srgbClr val="006600"/>
              </a:solidFill>
            </a:endParaRPr>
          </a:p>
        </p:txBody>
      </p:sp>
      <p:sp>
        <p:nvSpPr>
          <p:cNvPr id="5" name="Rectangle 4"/>
          <p:cNvSpPr/>
          <p:nvPr/>
        </p:nvSpPr>
        <p:spPr>
          <a:xfrm>
            <a:off x="633186" y="1544660"/>
            <a:ext cx="2209800" cy="1569660"/>
          </a:xfrm>
          <a:prstGeom prst="rect">
            <a:avLst/>
          </a:prstGeom>
        </p:spPr>
        <p:txBody>
          <a:bodyPr wrap="square">
            <a:spAutoFit/>
          </a:bodyPr>
          <a:lstStyle/>
          <a:p>
            <a:pPr algn="ctr"/>
            <a:r>
              <a:rPr lang="en-US" sz="3200" dirty="0" smtClean="0">
                <a:solidFill>
                  <a:srgbClr val="FFEACD"/>
                </a:solidFill>
              </a:rPr>
              <a:t>Review</a:t>
            </a:r>
          </a:p>
          <a:p>
            <a:pPr algn="ctr"/>
            <a:r>
              <a:rPr lang="en-US" sz="3200" dirty="0" smtClean="0">
                <a:solidFill>
                  <a:srgbClr val="FFEACD"/>
                </a:solidFill>
              </a:rPr>
              <a:t>Learning </a:t>
            </a:r>
            <a:r>
              <a:rPr lang="en-US" sz="3200" dirty="0">
                <a:solidFill>
                  <a:srgbClr val="FFEACD"/>
                </a:solidFill>
              </a:rPr>
              <a:t>Statements</a:t>
            </a:r>
          </a:p>
        </p:txBody>
      </p:sp>
      <p:sp>
        <p:nvSpPr>
          <p:cNvPr id="23" name="TextBox 22"/>
          <p:cNvSpPr txBox="1"/>
          <p:nvPr/>
        </p:nvSpPr>
        <p:spPr>
          <a:xfrm>
            <a:off x="3390900" y="906032"/>
            <a:ext cx="2057400" cy="646331"/>
          </a:xfrm>
          <a:prstGeom prst="rect">
            <a:avLst/>
          </a:prstGeom>
          <a:noFill/>
        </p:spPr>
        <p:txBody>
          <a:bodyPr wrap="square" rtlCol="0">
            <a:spAutoFit/>
          </a:bodyPr>
          <a:lstStyle/>
          <a:p>
            <a:r>
              <a:rPr lang="en-US" sz="3600" dirty="0" smtClean="0">
                <a:solidFill>
                  <a:srgbClr val="006600"/>
                </a:solidFill>
              </a:rPr>
              <a:t>Nov 2013</a:t>
            </a:r>
            <a:endParaRPr lang="en-US" sz="3600" dirty="0">
              <a:solidFill>
                <a:srgbClr val="006600"/>
              </a:solidFill>
            </a:endParaRPr>
          </a:p>
        </p:txBody>
      </p:sp>
      <p:cxnSp>
        <p:nvCxnSpPr>
          <p:cNvPr id="7" name="Straight Connector 6"/>
          <p:cNvCxnSpPr/>
          <p:nvPr/>
        </p:nvCxnSpPr>
        <p:spPr>
          <a:xfrm>
            <a:off x="2919186" y="1530146"/>
            <a:ext cx="0" cy="156966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2895600" y="1554540"/>
            <a:ext cx="2971800" cy="1569660"/>
          </a:xfrm>
          <a:prstGeom prst="rect">
            <a:avLst/>
          </a:prstGeom>
        </p:spPr>
        <p:txBody>
          <a:bodyPr wrap="square">
            <a:spAutoFit/>
          </a:bodyPr>
          <a:lstStyle/>
          <a:p>
            <a:pPr algn="ctr"/>
            <a:r>
              <a:rPr lang="en-US" sz="3200" dirty="0" smtClean="0">
                <a:solidFill>
                  <a:srgbClr val="FFEACD"/>
                </a:solidFill>
              </a:rPr>
              <a:t>BCAS</a:t>
            </a:r>
          </a:p>
          <a:p>
            <a:pPr algn="ctr"/>
            <a:r>
              <a:rPr lang="en-US" sz="3200" dirty="0" smtClean="0">
                <a:solidFill>
                  <a:srgbClr val="FFEACD"/>
                </a:solidFill>
              </a:rPr>
              <a:t>Data Collection Plans Complete</a:t>
            </a:r>
            <a:endParaRPr lang="en-US" sz="3200" dirty="0">
              <a:solidFill>
                <a:srgbClr val="FFEACD"/>
              </a:solidFill>
            </a:endParaRPr>
          </a:p>
        </p:txBody>
      </p:sp>
      <p:cxnSp>
        <p:nvCxnSpPr>
          <p:cNvPr id="29" name="Straight Connector 28"/>
          <p:cNvCxnSpPr/>
          <p:nvPr/>
        </p:nvCxnSpPr>
        <p:spPr>
          <a:xfrm>
            <a:off x="5832929" y="1537849"/>
            <a:ext cx="0" cy="156966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9067800" y="906032"/>
            <a:ext cx="3352800" cy="646331"/>
          </a:xfrm>
          <a:prstGeom prst="rect">
            <a:avLst/>
          </a:prstGeom>
          <a:noFill/>
        </p:spPr>
        <p:txBody>
          <a:bodyPr wrap="square" rtlCol="0">
            <a:spAutoFit/>
          </a:bodyPr>
          <a:lstStyle/>
          <a:p>
            <a:r>
              <a:rPr lang="en-US" sz="3600" dirty="0" smtClean="0">
                <a:solidFill>
                  <a:srgbClr val="006600"/>
                </a:solidFill>
              </a:rPr>
              <a:t>Spring 2014</a:t>
            </a:r>
            <a:endParaRPr lang="en-US" sz="3600" dirty="0">
              <a:solidFill>
                <a:srgbClr val="006600"/>
              </a:solidFill>
            </a:endParaRPr>
          </a:p>
        </p:txBody>
      </p:sp>
      <p:sp>
        <p:nvSpPr>
          <p:cNvPr id="33" name="Rectangle 32"/>
          <p:cNvSpPr/>
          <p:nvPr/>
        </p:nvSpPr>
        <p:spPr>
          <a:xfrm>
            <a:off x="5936344" y="1508880"/>
            <a:ext cx="2971800" cy="1569660"/>
          </a:xfrm>
          <a:prstGeom prst="rect">
            <a:avLst/>
          </a:prstGeom>
        </p:spPr>
        <p:txBody>
          <a:bodyPr wrap="square">
            <a:spAutoFit/>
          </a:bodyPr>
          <a:lstStyle/>
          <a:p>
            <a:pPr algn="ctr"/>
            <a:r>
              <a:rPr lang="en-US" sz="3200" dirty="0" smtClean="0">
                <a:solidFill>
                  <a:schemeClr val="bg2"/>
                </a:solidFill>
              </a:rPr>
              <a:t>BCAS</a:t>
            </a:r>
          </a:p>
          <a:p>
            <a:pPr algn="ctr"/>
            <a:r>
              <a:rPr lang="en-US" sz="3200" dirty="0" smtClean="0">
                <a:solidFill>
                  <a:schemeClr val="bg2"/>
                </a:solidFill>
              </a:rPr>
              <a:t>Collect data for ¼ of outcomes</a:t>
            </a:r>
            <a:endParaRPr lang="en-US" sz="3200" dirty="0">
              <a:solidFill>
                <a:schemeClr val="bg2"/>
              </a:solidFill>
            </a:endParaRPr>
          </a:p>
        </p:txBody>
      </p:sp>
      <p:sp>
        <p:nvSpPr>
          <p:cNvPr id="34" name="Rectangle 33"/>
          <p:cNvSpPr/>
          <p:nvPr/>
        </p:nvSpPr>
        <p:spPr>
          <a:xfrm>
            <a:off x="11887199" y="1790881"/>
            <a:ext cx="2971800" cy="1077218"/>
          </a:xfrm>
          <a:prstGeom prst="rect">
            <a:avLst/>
          </a:prstGeom>
        </p:spPr>
        <p:txBody>
          <a:bodyPr wrap="square">
            <a:spAutoFit/>
          </a:bodyPr>
          <a:lstStyle/>
          <a:p>
            <a:pPr algn="ctr"/>
            <a:r>
              <a:rPr lang="en-US" sz="3200" dirty="0" smtClean="0">
                <a:solidFill>
                  <a:schemeClr val="bg2"/>
                </a:solidFill>
              </a:rPr>
              <a:t>Analyze Data</a:t>
            </a:r>
          </a:p>
          <a:p>
            <a:pPr algn="ctr"/>
            <a:r>
              <a:rPr lang="en-US" sz="3200" dirty="0" smtClean="0">
                <a:solidFill>
                  <a:schemeClr val="bg2"/>
                </a:solidFill>
              </a:rPr>
              <a:t>Action Plans</a:t>
            </a:r>
          </a:p>
        </p:txBody>
      </p:sp>
      <p:sp>
        <p:nvSpPr>
          <p:cNvPr id="38" name="Rectangle 37"/>
          <p:cNvSpPr/>
          <p:nvPr/>
        </p:nvSpPr>
        <p:spPr>
          <a:xfrm>
            <a:off x="170543" y="4535884"/>
            <a:ext cx="2209800" cy="1569660"/>
          </a:xfrm>
          <a:prstGeom prst="rect">
            <a:avLst/>
          </a:prstGeom>
        </p:spPr>
        <p:txBody>
          <a:bodyPr wrap="square">
            <a:spAutoFit/>
          </a:bodyPr>
          <a:lstStyle/>
          <a:p>
            <a:pPr algn="ctr"/>
            <a:r>
              <a:rPr lang="en-US" sz="3200" dirty="0" smtClean="0">
                <a:solidFill>
                  <a:schemeClr val="bg1"/>
                </a:solidFill>
              </a:rPr>
              <a:t>Reports and Changes as Warranted</a:t>
            </a:r>
            <a:endParaRPr lang="en-US" sz="3200" dirty="0">
              <a:solidFill>
                <a:schemeClr val="bg1"/>
              </a:solidFill>
            </a:endParaRPr>
          </a:p>
        </p:txBody>
      </p:sp>
      <p:sp>
        <p:nvSpPr>
          <p:cNvPr id="39" name="TextBox 38"/>
          <p:cNvSpPr txBox="1"/>
          <p:nvPr/>
        </p:nvSpPr>
        <p:spPr>
          <a:xfrm>
            <a:off x="2757714" y="3840540"/>
            <a:ext cx="2057400" cy="646331"/>
          </a:xfrm>
          <a:prstGeom prst="rect">
            <a:avLst/>
          </a:prstGeom>
          <a:noFill/>
        </p:spPr>
        <p:txBody>
          <a:bodyPr wrap="square" rtlCol="0">
            <a:spAutoFit/>
          </a:bodyPr>
          <a:lstStyle/>
          <a:p>
            <a:r>
              <a:rPr lang="en-US" sz="3600" dirty="0" smtClean="0">
                <a:solidFill>
                  <a:srgbClr val="006600"/>
                </a:solidFill>
              </a:rPr>
              <a:t>Fall 2014</a:t>
            </a:r>
            <a:endParaRPr lang="en-US" sz="3600" dirty="0">
              <a:solidFill>
                <a:srgbClr val="006600"/>
              </a:solidFill>
            </a:endParaRPr>
          </a:p>
        </p:txBody>
      </p:sp>
      <p:sp>
        <p:nvSpPr>
          <p:cNvPr id="43" name="Rectangle 42"/>
          <p:cNvSpPr/>
          <p:nvPr/>
        </p:nvSpPr>
        <p:spPr>
          <a:xfrm>
            <a:off x="5448300" y="4782105"/>
            <a:ext cx="2100942" cy="1077218"/>
          </a:xfrm>
          <a:prstGeom prst="rect">
            <a:avLst/>
          </a:prstGeom>
        </p:spPr>
        <p:txBody>
          <a:bodyPr wrap="square">
            <a:spAutoFit/>
          </a:bodyPr>
          <a:lstStyle/>
          <a:p>
            <a:pPr algn="ctr"/>
            <a:r>
              <a:rPr lang="en-US" sz="3200" b="1" dirty="0" smtClean="0">
                <a:solidFill>
                  <a:srgbClr val="FFFF00"/>
                </a:solidFill>
              </a:rPr>
              <a:t>Report to HLC</a:t>
            </a:r>
            <a:endParaRPr lang="en-US" sz="3200" b="1" dirty="0">
              <a:solidFill>
                <a:srgbClr val="FFFF00"/>
              </a:solidFill>
            </a:endParaRPr>
          </a:p>
        </p:txBody>
      </p:sp>
      <p:cxnSp>
        <p:nvCxnSpPr>
          <p:cNvPr id="45" name="Straight Connector 44"/>
          <p:cNvCxnSpPr/>
          <p:nvPr/>
        </p:nvCxnSpPr>
        <p:spPr>
          <a:xfrm>
            <a:off x="7539263" y="4509649"/>
            <a:ext cx="0" cy="156966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9982200" y="3877832"/>
            <a:ext cx="3352800" cy="646331"/>
          </a:xfrm>
          <a:prstGeom prst="rect">
            <a:avLst/>
          </a:prstGeom>
          <a:noFill/>
        </p:spPr>
        <p:txBody>
          <a:bodyPr wrap="square" rtlCol="0">
            <a:spAutoFit/>
          </a:bodyPr>
          <a:lstStyle/>
          <a:p>
            <a:r>
              <a:rPr lang="en-US" sz="3600" dirty="0" smtClean="0">
                <a:solidFill>
                  <a:srgbClr val="006600"/>
                </a:solidFill>
              </a:rPr>
              <a:t>Spring 2015</a:t>
            </a:r>
            <a:endParaRPr lang="en-US" sz="3600" dirty="0">
              <a:solidFill>
                <a:srgbClr val="006600"/>
              </a:solidFill>
            </a:endParaRPr>
          </a:p>
        </p:txBody>
      </p:sp>
      <p:sp>
        <p:nvSpPr>
          <p:cNvPr id="47" name="Rectangle 46"/>
          <p:cNvSpPr/>
          <p:nvPr/>
        </p:nvSpPr>
        <p:spPr>
          <a:xfrm>
            <a:off x="2554514" y="4526340"/>
            <a:ext cx="2971800" cy="1569660"/>
          </a:xfrm>
          <a:prstGeom prst="rect">
            <a:avLst/>
          </a:prstGeom>
        </p:spPr>
        <p:txBody>
          <a:bodyPr wrap="square">
            <a:spAutoFit/>
          </a:bodyPr>
          <a:lstStyle/>
          <a:p>
            <a:pPr algn="ctr"/>
            <a:r>
              <a:rPr lang="en-US" sz="3200" dirty="0" smtClean="0">
                <a:solidFill>
                  <a:schemeClr val="bg1"/>
                </a:solidFill>
              </a:rPr>
              <a:t>All</a:t>
            </a:r>
          </a:p>
          <a:p>
            <a:pPr algn="ctr"/>
            <a:r>
              <a:rPr lang="en-US" sz="3200" dirty="0" smtClean="0">
                <a:solidFill>
                  <a:schemeClr val="bg1"/>
                </a:solidFill>
              </a:rPr>
              <a:t>Collect data </a:t>
            </a:r>
          </a:p>
          <a:p>
            <a:pPr algn="ctr"/>
            <a:r>
              <a:rPr lang="en-US" sz="3200" dirty="0" smtClean="0">
                <a:solidFill>
                  <a:schemeClr val="bg1"/>
                </a:solidFill>
              </a:rPr>
              <a:t>(¼ of outcomes)</a:t>
            </a:r>
            <a:endParaRPr lang="en-US" sz="3200" dirty="0">
              <a:solidFill>
                <a:schemeClr val="bg1"/>
              </a:solidFill>
            </a:endParaRPr>
          </a:p>
        </p:txBody>
      </p:sp>
      <p:sp>
        <p:nvSpPr>
          <p:cNvPr id="48" name="Rectangle 47"/>
          <p:cNvSpPr/>
          <p:nvPr/>
        </p:nvSpPr>
        <p:spPr>
          <a:xfrm>
            <a:off x="12649200" y="4782105"/>
            <a:ext cx="2820257" cy="1077218"/>
          </a:xfrm>
          <a:prstGeom prst="rect">
            <a:avLst/>
          </a:prstGeom>
        </p:spPr>
        <p:txBody>
          <a:bodyPr wrap="square">
            <a:spAutoFit/>
          </a:bodyPr>
          <a:lstStyle/>
          <a:p>
            <a:pPr algn="ctr"/>
            <a:r>
              <a:rPr lang="en-US" sz="3200" dirty="0" smtClean="0">
                <a:solidFill>
                  <a:srgbClr val="CCFFCC"/>
                </a:solidFill>
              </a:rPr>
              <a:t>Analyze Data</a:t>
            </a:r>
          </a:p>
          <a:p>
            <a:pPr algn="ctr"/>
            <a:r>
              <a:rPr lang="en-US" sz="3200" dirty="0" smtClean="0">
                <a:solidFill>
                  <a:srgbClr val="CCFFCC"/>
                </a:solidFill>
              </a:rPr>
              <a:t>Act on Findings</a:t>
            </a:r>
          </a:p>
        </p:txBody>
      </p:sp>
      <p:sp>
        <p:nvSpPr>
          <p:cNvPr id="49" name="Rectangle 48"/>
          <p:cNvSpPr/>
          <p:nvPr/>
        </p:nvSpPr>
        <p:spPr>
          <a:xfrm>
            <a:off x="7543800" y="4526340"/>
            <a:ext cx="2971800" cy="1569660"/>
          </a:xfrm>
          <a:prstGeom prst="rect">
            <a:avLst/>
          </a:prstGeom>
        </p:spPr>
        <p:txBody>
          <a:bodyPr wrap="square">
            <a:spAutoFit/>
          </a:bodyPr>
          <a:lstStyle/>
          <a:p>
            <a:pPr algn="ctr"/>
            <a:r>
              <a:rPr lang="en-US" sz="3200" dirty="0" smtClean="0">
                <a:solidFill>
                  <a:srgbClr val="FFFF99"/>
                </a:solidFill>
              </a:rPr>
              <a:t>All</a:t>
            </a:r>
          </a:p>
          <a:p>
            <a:pPr algn="ctr"/>
            <a:r>
              <a:rPr lang="en-US" sz="3200" dirty="0" smtClean="0">
                <a:solidFill>
                  <a:srgbClr val="FFFF99"/>
                </a:solidFill>
              </a:rPr>
              <a:t>Collect data </a:t>
            </a:r>
          </a:p>
          <a:p>
            <a:pPr algn="ctr"/>
            <a:r>
              <a:rPr lang="en-US" sz="3200" dirty="0" smtClean="0">
                <a:solidFill>
                  <a:srgbClr val="FFFF99"/>
                </a:solidFill>
              </a:rPr>
              <a:t>(¼ of outcomes)</a:t>
            </a:r>
            <a:endParaRPr lang="en-US" sz="3200" dirty="0">
              <a:solidFill>
                <a:srgbClr val="FFFF99"/>
              </a:solidFill>
            </a:endParaRPr>
          </a:p>
        </p:txBody>
      </p:sp>
      <p:sp>
        <p:nvSpPr>
          <p:cNvPr id="50" name="Rectangle 49"/>
          <p:cNvSpPr/>
          <p:nvPr/>
        </p:nvSpPr>
        <p:spPr>
          <a:xfrm>
            <a:off x="10363200" y="4535884"/>
            <a:ext cx="2329544" cy="1569660"/>
          </a:xfrm>
          <a:prstGeom prst="rect">
            <a:avLst/>
          </a:prstGeom>
        </p:spPr>
        <p:txBody>
          <a:bodyPr wrap="square">
            <a:spAutoFit/>
          </a:bodyPr>
          <a:lstStyle/>
          <a:p>
            <a:pPr algn="ctr"/>
            <a:r>
              <a:rPr lang="en-US" sz="3200" dirty="0" smtClean="0">
                <a:solidFill>
                  <a:srgbClr val="FFFFFF"/>
                </a:solidFill>
              </a:rPr>
              <a:t>HLC Focused Visit </a:t>
            </a:r>
          </a:p>
          <a:p>
            <a:pPr algn="ctr"/>
            <a:r>
              <a:rPr lang="en-US" sz="3200" dirty="0" smtClean="0">
                <a:solidFill>
                  <a:srgbClr val="FFFFFF"/>
                </a:solidFill>
              </a:rPr>
              <a:t>Feb 16-17</a:t>
            </a:r>
            <a:endParaRPr lang="en-US" sz="3200" dirty="0">
              <a:solidFill>
                <a:srgbClr val="FFFFFF"/>
              </a:solidFill>
            </a:endParaRPr>
          </a:p>
        </p:txBody>
      </p:sp>
      <p:sp>
        <p:nvSpPr>
          <p:cNvPr id="51" name="Rectangle 50"/>
          <p:cNvSpPr/>
          <p:nvPr/>
        </p:nvSpPr>
        <p:spPr>
          <a:xfrm>
            <a:off x="76201" y="7382471"/>
            <a:ext cx="15316199" cy="159924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p:cNvSpPr txBox="1"/>
          <p:nvPr/>
        </p:nvSpPr>
        <p:spPr>
          <a:xfrm>
            <a:off x="2757715" y="6736140"/>
            <a:ext cx="2057400" cy="646331"/>
          </a:xfrm>
          <a:prstGeom prst="rect">
            <a:avLst/>
          </a:prstGeom>
          <a:noFill/>
        </p:spPr>
        <p:txBody>
          <a:bodyPr wrap="square" rtlCol="0">
            <a:spAutoFit/>
          </a:bodyPr>
          <a:lstStyle/>
          <a:p>
            <a:r>
              <a:rPr lang="en-US" sz="3600" dirty="0" smtClean="0">
                <a:solidFill>
                  <a:srgbClr val="006600"/>
                </a:solidFill>
              </a:rPr>
              <a:t>Fall 2015</a:t>
            </a:r>
            <a:endParaRPr lang="en-US" sz="3600" dirty="0">
              <a:solidFill>
                <a:srgbClr val="006600"/>
              </a:solidFill>
            </a:endParaRPr>
          </a:p>
        </p:txBody>
      </p:sp>
      <p:sp>
        <p:nvSpPr>
          <p:cNvPr id="57" name="Rectangle 56"/>
          <p:cNvSpPr/>
          <p:nvPr/>
        </p:nvSpPr>
        <p:spPr>
          <a:xfrm>
            <a:off x="3786414" y="7421940"/>
            <a:ext cx="2971800" cy="1569660"/>
          </a:xfrm>
          <a:prstGeom prst="rect">
            <a:avLst/>
          </a:prstGeom>
        </p:spPr>
        <p:txBody>
          <a:bodyPr wrap="square">
            <a:spAutoFit/>
          </a:bodyPr>
          <a:lstStyle/>
          <a:p>
            <a:pPr algn="ctr"/>
            <a:r>
              <a:rPr lang="en-US" sz="3200" dirty="0" smtClean="0">
                <a:solidFill>
                  <a:srgbClr val="FFFF99"/>
                </a:solidFill>
              </a:rPr>
              <a:t>All</a:t>
            </a:r>
          </a:p>
          <a:p>
            <a:pPr algn="ctr"/>
            <a:r>
              <a:rPr lang="en-US" sz="3200" dirty="0" smtClean="0">
                <a:solidFill>
                  <a:srgbClr val="FFFF99"/>
                </a:solidFill>
              </a:rPr>
              <a:t>Collect data </a:t>
            </a:r>
          </a:p>
          <a:p>
            <a:pPr algn="ctr"/>
            <a:r>
              <a:rPr lang="en-US" sz="3200" dirty="0" smtClean="0">
                <a:solidFill>
                  <a:srgbClr val="FFFF99"/>
                </a:solidFill>
              </a:rPr>
              <a:t>(¼ of outcomes)</a:t>
            </a:r>
            <a:endParaRPr lang="en-US" sz="3200" dirty="0">
              <a:solidFill>
                <a:srgbClr val="FFFF99"/>
              </a:solidFill>
            </a:endParaRPr>
          </a:p>
        </p:txBody>
      </p:sp>
      <p:cxnSp>
        <p:nvCxnSpPr>
          <p:cNvPr id="61" name="Straight Connector 60"/>
          <p:cNvCxnSpPr/>
          <p:nvPr/>
        </p:nvCxnSpPr>
        <p:spPr>
          <a:xfrm>
            <a:off x="7539263" y="7382471"/>
            <a:ext cx="0" cy="156966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10072913" y="6703926"/>
            <a:ext cx="3171374" cy="646331"/>
          </a:xfrm>
          <a:prstGeom prst="rect">
            <a:avLst/>
          </a:prstGeom>
          <a:noFill/>
        </p:spPr>
        <p:txBody>
          <a:bodyPr wrap="square" rtlCol="0">
            <a:spAutoFit/>
          </a:bodyPr>
          <a:lstStyle/>
          <a:p>
            <a:r>
              <a:rPr lang="en-US" sz="3600" dirty="0" smtClean="0">
                <a:solidFill>
                  <a:srgbClr val="006600"/>
                </a:solidFill>
              </a:rPr>
              <a:t>Spring 2016 …</a:t>
            </a:r>
            <a:endParaRPr lang="en-US" sz="3600" dirty="0">
              <a:solidFill>
                <a:srgbClr val="006600"/>
              </a:solidFill>
            </a:endParaRPr>
          </a:p>
        </p:txBody>
      </p:sp>
      <p:sp>
        <p:nvSpPr>
          <p:cNvPr id="63" name="Rectangle 62"/>
          <p:cNvSpPr/>
          <p:nvPr/>
        </p:nvSpPr>
        <p:spPr>
          <a:xfrm>
            <a:off x="12373428" y="7412060"/>
            <a:ext cx="2971800" cy="1569660"/>
          </a:xfrm>
          <a:prstGeom prst="rect">
            <a:avLst/>
          </a:prstGeom>
        </p:spPr>
        <p:txBody>
          <a:bodyPr wrap="square">
            <a:spAutoFit/>
          </a:bodyPr>
          <a:lstStyle/>
          <a:p>
            <a:pPr algn="ctr"/>
            <a:r>
              <a:rPr lang="en-US" sz="3200" dirty="0" smtClean="0">
                <a:solidFill>
                  <a:srgbClr val="CCFFCC"/>
                </a:solidFill>
              </a:rPr>
              <a:t>Analyze Data</a:t>
            </a:r>
          </a:p>
          <a:p>
            <a:pPr algn="ctr"/>
            <a:r>
              <a:rPr lang="en-US" sz="3200" dirty="0" smtClean="0">
                <a:solidFill>
                  <a:srgbClr val="CCFFCC"/>
                </a:solidFill>
              </a:rPr>
              <a:t>Act on Findings</a:t>
            </a:r>
            <a:br>
              <a:rPr lang="en-US" sz="3200" dirty="0" smtClean="0">
                <a:solidFill>
                  <a:srgbClr val="CCFFCC"/>
                </a:solidFill>
              </a:rPr>
            </a:br>
            <a:r>
              <a:rPr lang="en-US" sz="3200" dirty="0" smtClean="0">
                <a:solidFill>
                  <a:srgbClr val="CCFFCC"/>
                </a:solidFill>
              </a:rPr>
              <a:t>2 year cycle</a:t>
            </a:r>
          </a:p>
        </p:txBody>
      </p:sp>
      <p:sp>
        <p:nvSpPr>
          <p:cNvPr id="64" name="Rectangle 63"/>
          <p:cNvSpPr/>
          <p:nvPr/>
        </p:nvSpPr>
        <p:spPr>
          <a:xfrm>
            <a:off x="7774213" y="7421940"/>
            <a:ext cx="2971800" cy="1569660"/>
          </a:xfrm>
          <a:prstGeom prst="rect">
            <a:avLst/>
          </a:prstGeom>
        </p:spPr>
        <p:txBody>
          <a:bodyPr wrap="square">
            <a:spAutoFit/>
          </a:bodyPr>
          <a:lstStyle/>
          <a:p>
            <a:pPr algn="ctr"/>
            <a:r>
              <a:rPr lang="en-US" sz="3200" dirty="0" smtClean="0">
                <a:solidFill>
                  <a:srgbClr val="FFFF99"/>
                </a:solidFill>
              </a:rPr>
              <a:t>All</a:t>
            </a:r>
          </a:p>
          <a:p>
            <a:pPr algn="ctr"/>
            <a:r>
              <a:rPr lang="en-US" sz="3200" dirty="0" smtClean="0">
                <a:solidFill>
                  <a:srgbClr val="FFFF99"/>
                </a:solidFill>
              </a:rPr>
              <a:t>Collect data </a:t>
            </a:r>
          </a:p>
          <a:p>
            <a:pPr algn="ctr"/>
            <a:r>
              <a:rPr lang="en-US" sz="3200" dirty="0" smtClean="0">
                <a:solidFill>
                  <a:srgbClr val="FFFF99"/>
                </a:solidFill>
              </a:rPr>
              <a:t>(¼ of outcomes)</a:t>
            </a:r>
            <a:endParaRPr lang="en-US" sz="3200" dirty="0">
              <a:solidFill>
                <a:srgbClr val="FFFF99"/>
              </a:solidFill>
            </a:endParaRPr>
          </a:p>
        </p:txBody>
      </p:sp>
      <p:grpSp>
        <p:nvGrpSpPr>
          <p:cNvPr id="80" name="Group 79"/>
          <p:cNvGrpSpPr/>
          <p:nvPr/>
        </p:nvGrpSpPr>
        <p:grpSpPr>
          <a:xfrm>
            <a:off x="1323520" y="3114320"/>
            <a:ext cx="12821557" cy="1139878"/>
            <a:chOff x="1323520" y="3114320"/>
            <a:chExt cx="12821557" cy="1139878"/>
          </a:xfrm>
        </p:grpSpPr>
        <p:cxnSp>
          <p:nvCxnSpPr>
            <p:cNvPr id="65" name="Straight Connector 64"/>
            <p:cNvCxnSpPr/>
            <p:nvPr/>
          </p:nvCxnSpPr>
          <p:spPr>
            <a:xfrm>
              <a:off x="14145077" y="3114320"/>
              <a:ext cx="0" cy="269020"/>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H="1">
              <a:off x="1323520" y="3354312"/>
              <a:ext cx="12821557" cy="0"/>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p:nvPr/>
          </p:nvCxnSpPr>
          <p:spPr>
            <a:xfrm>
              <a:off x="1338034" y="3339798"/>
              <a:ext cx="0" cy="9144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grpSp>
      <p:sp>
        <p:nvSpPr>
          <p:cNvPr id="6" name="Oval 5"/>
          <p:cNvSpPr/>
          <p:nvPr/>
        </p:nvSpPr>
        <p:spPr>
          <a:xfrm>
            <a:off x="5384797" y="4493682"/>
            <a:ext cx="2110017" cy="1618283"/>
          </a:xfrm>
          <a:prstGeom prst="ellipse">
            <a:avLst/>
          </a:prstGeom>
          <a:noFill/>
          <a:ln w="50800">
            <a:solidFill>
              <a:srgbClr val="FFFF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ectangle 53"/>
          <p:cNvSpPr/>
          <p:nvPr/>
        </p:nvSpPr>
        <p:spPr>
          <a:xfrm>
            <a:off x="8839200" y="1848922"/>
            <a:ext cx="2971800" cy="1077218"/>
          </a:xfrm>
          <a:prstGeom prst="rect">
            <a:avLst/>
          </a:prstGeom>
        </p:spPr>
        <p:txBody>
          <a:bodyPr wrap="square">
            <a:spAutoFit/>
          </a:bodyPr>
          <a:lstStyle/>
          <a:p>
            <a:pPr algn="ctr"/>
            <a:r>
              <a:rPr lang="en-US" sz="3200" dirty="0" smtClean="0">
                <a:solidFill>
                  <a:schemeClr val="bg2"/>
                </a:solidFill>
              </a:rPr>
              <a:t>Engage Broader University</a:t>
            </a:r>
            <a:endParaRPr lang="en-US" sz="3200" dirty="0">
              <a:solidFill>
                <a:schemeClr val="bg2"/>
              </a:solidFill>
            </a:endParaRPr>
          </a:p>
        </p:txBody>
      </p:sp>
      <p:sp>
        <p:nvSpPr>
          <p:cNvPr id="55" name="TextBox 54"/>
          <p:cNvSpPr txBox="1"/>
          <p:nvPr/>
        </p:nvSpPr>
        <p:spPr>
          <a:xfrm>
            <a:off x="1905000" y="9274314"/>
            <a:ext cx="13106400" cy="707886"/>
          </a:xfrm>
          <a:prstGeom prst="rect">
            <a:avLst/>
          </a:prstGeom>
          <a:noFill/>
        </p:spPr>
        <p:txBody>
          <a:bodyPr wrap="square" rtlCol="0">
            <a:spAutoFit/>
          </a:bodyPr>
          <a:lstStyle/>
          <a:p>
            <a:r>
              <a:rPr lang="en-US" sz="4000" b="1" dirty="0" smtClean="0"/>
              <a:t>Assurance Review &amp; Comprehensive Evaluation Visit 2016-17</a:t>
            </a:r>
            <a:endParaRPr lang="en-US" sz="4000" b="1" dirty="0"/>
          </a:p>
        </p:txBody>
      </p:sp>
      <p:grpSp>
        <p:nvGrpSpPr>
          <p:cNvPr id="58" name="Group 57"/>
          <p:cNvGrpSpPr/>
          <p:nvPr/>
        </p:nvGrpSpPr>
        <p:grpSpPr>
          <a:xfrm>
            <a:off x="1322696" y="6019800"/>
            <a:ext cx="12821557" cy="1139878"/>
            <a:chOff x="1323520" y="3114320"/>
            <a:chExt cx="12821557" cy="1139878"/>
          </a:xfrm>
        </p:grpSpPr>
        <p:cxnSp>
          <p:nvCxnSpPr>
            <p:cNvPr id="59" name="Straight Connector 58"/>
            <p:cNvCxnSpPr/>
            <p:nvPr/>
          </p:nvCxnSpPr>
          <p:spPr>
            <a:xfrm>
              <a:off x="14145077" y="3114320"/>
              <a:ext cx="0" cy="269020"/>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flipH="1">
              <a:off x="1323520" y="3354312"/>
              <a:ext cx="12821557" cy="0"/>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a:off x="1338034" y="3339798"/>
              <a:ext cx="0" cy="91440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grpSp>
      <p:cxnSp>
        <p:nvCxnSpPr>
          <p:cNvPr id="69" name="Straight Connector 68"/>
          <p:cNvCxnSpPr/>
          <p:nvPr/>
        </p:nvCxnSpPr>
        <p:spPr>
          <a:xfrm>
            <a:off x="14144253" y="8918522"/>
            <a:ext cx="0" cy="269020"/>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flipH="1">
            <a:off x="1322696" y="9158514"/>
            <a:ext cx="12821557" cy="0"/>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p:nvPr/>
        </p:nvCxnSpPr>
        <p:spPr>
          <a:xfrm>
            <a:off x="1322696" y="9663752"/>
            <a:ext cx="506104" cy="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1336344" y="9144000"/>
            <a:ext cx="0" cy="533400"/>
          </a:xfrm>
          <a:prstGeom prst="line">
            <a:avLst/>
          </a:prstGeom>
          <a:ln w="50800"/>
        </p:spPr>
        <p:style>
          <a:lnRef idx="1">
            <a:schemeClr val="accent1"/>
          </a:lnRef>
          <a:fillRef idx="0">
            <a:schemeClr val="accent1"/>
          </a:fillRef>
          <a:effectRef idx="0">
            <a:schemeClr val="accent1"/>
          </a:effectRef>
          <a:fontRef idx="minor">
            <a:schemeClr val="tx1"/>
          </a:fontRef>
        </p:style>
      </p:cxnSp>
      <p:sp>
        <p:nvSpPr>
          <p:cNvPr id="81" name="Down Arrow 80"/>
          <p:cNvSpPr/>
          <p:nvPr/>
        </p:nvSpPr>
        <p:spPr>
          <a:xfrm>
            <a:off x="6172200" y="3657600"/>
            <a:ext cx="609600" cy="762000"/>
          </a:xfrm>
          <a:prstGeom prst="downArrow">
            <a:avLst/>
          </a:prstGeom>
          <a:solidFill>
            <a:srgbClr val="00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166048" y="7421940"/>
            <a:ext cx="2209800" cy="1569660"/>
          </a:xfrm>
          <a:prstGeom prst="rect">
            <a:avLst/>
          </a:prstGeom>
        </p:spPr>
        <p:txBody>
          <a:bodyPr wrap="square">
            <a:spAutoFit/>
          </a:bodyPr>
          <a:lstStyle/>
          <a:p>
            <a:pPr algn="ctr"/>
            <a:r>
              <a:rPr lang="en-US" sz="3200" dirty="0" smtClean="0">
                <a:solidFill>
                  <a:schemeClr val="bg1"/>
                </a:solidFill>
              </a:rPr>
              <a:t>Reports and Changes as Warranted</a:t>
            </a:r>
            <a:endParaRPr lang="en-US" sz="3200" dirty="0">
              <a:solidFill>
                <a:schemeClr val="bg1"/>
              </a:solidFill>
            </a:endParaRPr>
          </a:p>
        </p:txBody>
      </p:sp>
      <p:sp>
        <p:nvSpPr>
          <p:cNvPr id="8" name="TextBox 7"/>
          <p:cNvSpPr txBox="1"/>
          <p:nvPr/>
        </p:nvSpPr>
        <p:spPr>
          <a:xfrm>
            <a:off x="12626519" y="3672646"/>
            <a:ext cx="2842938" cy="830997"/>
          </a:xfrm>
          <a:prstGeom prst="rect">
            <a:avLst/>
          </a:prstGeom>
          <a:noFill/>
        </p:spPr>
        <p:txBody>
          <a:bodyPr wrap="square" rtlCol="0">
            <a:spAutoFit/>
          </a:bodyPr>
          <a:lstStyle/>
          <a:p>
            <a:pPr algn="ctr"/>
            <a:r>
              <a:rPr lang="en-US" sz="2400" dirty="0" smtClean="0"/>
              <a:t>Assessment Consultant (Apr. 7-9)</a:t>
            </a:r>
            <a:endParaRPr lang="en-US" sz="2400" dirty="0"/>
          </a:p>
        </p:txBody>
      </p:sp>
      <p:sp>
        <p:nvSpPr>
          <p:cNvPr id="9" name="Rectangle 8"/>
          <p:cNvSpPr/>
          <p:nvPr/>
        </p:nvSpPr>
        <p:spPr>
          <a:xfrm>
            <a:off x="10412896" y="4537415"/>
            <a:ext cx="2253344" cy="1495637"/>
          </a:xfrm>
          <a:prstGeom prst="rect">
            <a:avLst/>
          </a:prstGeom>
          <a:noFill/>
          <a:ln w="50800">
            <a:solidFill>
              <a:srgbClr val="FF0000">
                <a:alpha val="6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712617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dirty="0" smtClean="0"/>
              <a:t>Actions needed</a:t>
            </a:r>
            <a:endParaRPr lang="en-US" sz="6000" dirty="0"/>
          </a:p>
        </p:txBody>
      </p:sp>
      <p:sp>
        <p:nvSpPr>
          <p:cNvPr id="3" name="Content Placeholder 2"/>
          <p:cNvSpPr>
            <a:spLocks noGrp="1"/>
          </p:cNvSpPr>
          <p:nvPr>
            <p:ph idx="1"/>
          </p:nvPr>
        </p:nvSpPr>
        <p:spPr>
          <a:xfrm>
            <a:off x="152400" y="1981200"/>
            <a:ext cx="14935200" cy="6638079"/>
          </a:xfrm>
        </p:spPr>
        <p:txBody>
          <a:bodyPr>
            <a:normAutofit fontScale="92500"/>
          </a:bodyPr>
          <a:lstStyle/>
          <a:p>
            <a:r>
              <a:rPr lang="en-US" sz="4800" dirty="0" smtClean="0"/>
              <a:t>Read and comment on </a:t>
            </a:r>
            <a:r>
              <a:rPr lang="en-US" sz="4800" i="1" dirty="0" smtClean="0">
                <a:solidFill>
                  <a:srgbClr val="C00000"/>
                </a:solidFill>
              </a:rPr>
              <a:t>Focused Visit Draft Report for Campus Review - </a:t>
            </a:r>
            <a:r>
              <a:rPr lang="en-US" sz="3600" dirty="0" smtClean="0">
                <a:solidFill>
                  <a:srgbClr val="0000FF"/>
                </a:solidFill>
                <a:hlinkClick r:id="rId3"/>
              </a:rPr>
              <a:t>https://www.uakron.edu/hlc/</a:t>
            </a:r>
            <a:r>
              <a:rPr lang="en-US" sz="3600" dirty="0" smtClean="0">
                <a:solidFill>
                  <a:srgbClr val="0000FF"/>
                </a:solidFill>
              </a:rPr>
              <a:t> </a:t>
            </a:r>
          </a:p>
          <a:p>
            <a:r>
              <a:rPr lang="en-US" sz="4800" dirty="0" smtClean="0"/>
              <a:t>Review resource archive for completeness</a:t>
            </a:r>
          </a:p>
          <a:p>
            <a:pPr>
              <a:buNone/>
            </a:pPr>
            <a:r>
              <a:rPr lang="en-US" sz="3600" dirty="0" smtClean="0"/>
              <a:t>	     </a:t>
            </a:r>
            <a:r>
              <a:rPr lang="en-US" sz="3600" dirty="0" smtClean="0">
                <a:hlinkClick r:id="rId4"/>
              </a:rPr>
              <a:t>https://sps.uakron.edu/sites/HLC/HLC2015/SitePages/Home.aspx</a:t>
            </a:r>
            <a:r>
              <a:rPr lang="en-US" sz="3600" dirty="0" smtClean="0"/>
              <a:t> </a:t>
            </a:r>
          </a:p>
          <a:p>
            <a:r>
              <a:rPr lang="en-US" sz="4800" dirty="0" smtClean="0"/>
              <a:t>Continue ongoing assessment efforts</a:t>
            </a:r>
          </a:p>
          <a:p>
            <a:r>
              <a:rPr lang="en-US" sz="4800" dirty="0" smtClean="0"/>
              <a:t>Implement changes as warranted</a:t>
            </a:r>
          </a:p>
          <a:p>
            <a:r>
              <a:rPr lang="en-US" sz="4800" dirty="0" smtClean="0"/>
              <a:t>Document actions taken to improve student learning</a:t>
            </a:r>
          </a:p>
          <a:p>
            <a:r>
              <a:rPr lang="en-US" sz="4800" dirty="0" smtClean="0"/>
              <a:t>Continue assessment efforts</a:t>
            </a:r>
          </a:p>
        </p:txBody>
      </p:sp>
    </p:spTree>
    <p:extLst>
      <p:ext uri="{BB962C8B-B14F-4D97-AF65-F5344CB8AC3E}">
        <p14:creationId xmlns:p14="http://schemas.microsoft.com/office/powerpoint/2010/main" val="391955644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0.0.2212"/>
  <p:tag name="PPTVERSION" val="12"/>
  <p:tag name="TPOS" val="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1108</TotalTime>
  <Words>431</Words>
  <Application>Microsoft Office PowerPoint</Application>
  <PresentationFormat>Custom</PresentationFormat>
  <Paragraphs>77</Paragraphs>
  <Slides>6</Slides>
  <Notes>4</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Learning Outcomes Assessment</vt:lpstr>
      <vt:lpstr>HLC noted the University must …</vt:lpstr>
      <vt:lpstr>PowerPoint Presentation</vt:lpstr>
      <vt:lpstr>What UA has done</vt:lpstr>
      <vt:lpstr>Timeline</vt:lpstr>
      <vt:lpstr>Actions needed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 Steer</dc:creator>
  <cp:lastModifiedBy>Steer,David N</cp:lastModifiedBy>
  <cp:revision>60</cp:revision>
  <cp:lastPrinted>2013-09-03T14:33:48Z</cp:lastPrinted>
  <dcterms:created xsi:type="dcterms:W3CDTF">2013-08-28T21:50:07Z</dcterms:created>
  <dcterms:modified xsi:type="dcterms:W3CDTF">2014-11-25T14:52:30Z</dcterms:modified>
</cp:coreProperties>
</file>